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legreya Bold" panose="020B0604020202020204" charset="0"/>
      <p:regular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30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svg"/><Relationship Id="rId2" Type="http://schemas.openxmlformats.org/officeDocument/2006/relationships/image" Target="../media/image19.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4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42.pn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0.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0.png"/><Relationship Id="rId3" Type="http://schemas.openxmlformats.org/officeDocument/2006/relationships/image" Target="../media/image2.svg"/><Relationship Id="rId21" Type="http://schemas.openxmlformats.org/officeDocument/2006/relationships/image" Target="../media/image33.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hyperlink" Target="https://github.com/Sulakshana3007/Plant-Disease-Detection" TargetMode="External"/><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47.svg"/><Relationship Id="rId10" Type="http://schemas.openxmlformats.org/officeDocument/2006/relationships/image" Target="../media/image9.png"/><Relationship Id="rId19"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48.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image" Target="../media/image21.jpeg"/><Relationship Id="rId16" Type="http://schemas.openxmlformats.org/officeDocument/2006/relationships/image" Target="../media/image14.svg"/><Relationship Id="rId20"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22.jpe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5.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7.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8.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29.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1"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grpSp>
        <p:nvGrpSpPr>
          <p:cNvPr id="16" name="Group 16"/>
          <p:cNvGrpSpPr/>
          <p:nvPr/>
        </p:nvGrpSpPr>
        <p:grpSpPr>
          <a:xfrm>
            <a:off x="-42891" y="190500"/>
            <a:ext cx="18288000" cy="10287000"/>
            <a:chOff x="0" y="0"/>
            <a:chExt cx="24384000" cy="13716000"/>
          </a:xfrm>
        </p:grpSpPr>
        <p:sp>
          <p:nvSpPr>
            <p:cNvPr id="17" name="Freeform 1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9"/>
              <a:stretch>
                <a:fillRect/>
              </a:stretch>
            </a:blipFill>
          </p:spPr>
          <p:txBody>
            <a:bodyPr/>
            <a:lstStyle/>
            <a:p>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25735" y="-1000991"/>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648200" y="-1000991"/>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673132" y="723900"/>
            <a:ext cx="3754872"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ARCHITECTURE</a:t>
            </a:r>
          </a:p>
        </p:txBody>
      </p:sp>
      <p:grpSp>
        <p:nvGrpSpPr>
          <p:cNvPr id="17" name="Group 17"/>
          <p:cNvGrpSpPr/>
          <p:nvPr/>
        </p:nvGrpSpPr>
        <p:grpSpPr>
          <a:xfrm>
            <a:off x="1841939" y="2778069"/>
            <a:ext cx="16026418" cy="6133445"/>
            <a:chOff x="0" y="0"/>
            <a:chExt cx="21368557" cy="8177927"/>
          </a:xfrm>
        </p:grpSpPr>
        <p:sp>
          <p:nvSpPr>
            <p:cNvPr id="18" name="Freeform 18"/>
            <p:cNvSpPr/>
            <p:nvPr/>
          </p:nvSpPr>
          <p:spPr>
            <a:xfrm>
              <a:off x="0" y="0"/>
              <a:ext cx="21368513" cy="8177911"/>
            </a:xfrm>
            <a:custGeom>
              <a:avLst/>
              <a:gdLst/>
              <a:ahLst/>
              <a:cxnLst/>
              <a:rect l="l" t="t" r="r" b="b"/>
              <a:pathLst>
                <a:path w="21368513" h="8177911">
                  <a:moveTo>
                    <a:pt x="0" y="0"/>
                  </a:moveTo>
                  <a:lnTo>
                    <a:pt x="21368513" y="0"/>
                  </a:lnTo>
                  <a:lnTo>
                    <a:pt x="21368513" y="8177911"/>
                  </a:lnTo>
                  <a:lnTo>
                    <a:pt x="0" y="8177911"/>
                  </a:lnTo>
                  <a:lnTo>
                    <a:pt x="0" y="0"/>
                  </a:lnTo>
                  <a:close/>
                </a:path>
              </a:pathLst>
            </a:custGeom>
            <a:blipFill>
              <a:blip r:embed="rId22"/>
              <a:stretch>
                <a:fillRect t="-8166" b="-8166"/>
              </a:stretch>
            </a:blipFill>
          </p:spPr>
          <p:txBody>
            <a:bodyPr/>
            <a:lstStyle/>
            <a:p>
              <a:endParaRPr lang="en-IN"/>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676400" y="-1012340"/>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6925772" y="2324100"/>
            <a:ext cx="10143027" cy="5867400"/>
            <a:chOff x="0" y="0"/>
            <a:chExt cx="13524036" cy="7823200"/>
          </a:xfrm>
        </p:grpSpPr>
        <p:sp>
          <p:nvSpPr>
            <p:cNvPr id="17" name="Freeform 17"/>
            <p:cNvSpPr/>
            <p:nvPr/>
          </p:nvSpPr>
          <p:spPr>
            <a:xfrm>
              <a:off x="0" y="0"/>
              <a:ext cx="13523976" cy="7823200"/>
            </a:xfrm>
            <a:custGeom>
              <a:avLst/>
              <a:gdLst/>
              <a:ahLst/>
              <a:cxnLst/>
              <a:rect l="l" t="t" r="r" b="b"/>
              <a:pathLst>
                <a:path w="13523976" h="7823200">
                  <a:moveTo>
                    <a:pt x="0" y="0"/>
                  </a:moveTo>
                  <a:lnTo>
                    <a:pt x="13523976" y="0"/>
                  </a:lnTo>
                  <a:lnTo>
                    <a:pt x="13523976" y="7823200"/>
                  </a:lnTo>
                  <a:lnTo>
                    <a:pt x="0" y="7823200"/>
                  </a:lnTo>
                  <a:lnTo>
                    <a:pt x="0" y="0"/>
                  </a:lnTo>
                  <a:close/>
                </a:path>
              </a:pathLst>
            </a:custGeom>
            <a:blipFill>
              <a:blip r:embed="rId22"/>
              <a:stretch>
                <a:fillRect t="-1949" b="-1949"/>
              </a:stretch>
            </a:blipFill>
          </p:spPr>
          <p:txBody>
            <a:bodyPr/>
            <a:lstStyle/>
            <a:p>
              <a:endParaRPr lang="en-IN"/>
            </a:p>
          </p:txBody>
        </p:sp>
      </p:grpSp>
      <p:sp>
        <p:nvSpPr>
          <p:cNvPr id="18" name="TextBox 18"/>
          <p:cNvSpPr txBox="1"/>
          <p:nvPr/>
        </p:nvSpPr>
        <p:spPr>
          <a:xfrm>
            <a:off x="1143000" y="1028700"/>
            <a:ext cx="3224600"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USE CASE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94114" y="-99531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5638800" y="3377205"/>
            <a:ext cx="13110529" cy="5285189"/>
            <a:chOff x="0" y="0"/>
            <a:chExt cx="16116859" cy="6497117"/>
          </a:xfrm>
        </p:grpSpPr>
        <p:sp>
          <p:nvSpPr>
            <p:cNvPr id="17" name="Freeform 17"/>
            <p:cNvSpPr/>
            <p:nvPr/>
          </p:nvSpPr>
          <p:spPr>
            <a:xfrm>
              <a:off x="0" y="0"/>
              <a:ext cx="16116827" cy="6497066"/>
            </a:xfrm>
            <a:custGeom>
              <a:avLst/>
              <a:gdLst/>
              <a:ahLst/>
              <a:cxnLst/>
              <a:rect l="l" t="t" r="r" b="b"/>
              <a:pathLst>
                <a:path w="16116827" h="6497066">
                  <a:moveTo>
                    <a:pt x="0" y="0"/>
                  </a:moveTo>
                  <a:lnTo>
                    <a:pt x="16116827" y="0"/>
                  </a:lnTo>
                  <a:lnTo>
                    <a:pt x="16116827" y="6497066"/>
                  </a:lnTo>
                  <a:lnTo>
                    <a:pt x="0" y="6497066"/>
                  </a:lnTo>
                  <a:lnTo>
                    <a:pt x="0" y="0"/>
                  </a:lnTo>
                  <a:close/>
                </a:path>
              </a:pathLst>
            </a:custGeom>
            <a:blipFill>
              <a:blip r:embed="rId22"/>
              <a:stretch>
                <a:fillRect l="-3750" r="-3750"/>
              </a:stretch>
            </a:blipFill>
          </p:spPr>
          <p:txBody>
            <a:bodyPr/>
            <a:lstStyle/>
            <a:p>
              <a:endParaRPr lang="en-IN"/>
            </a:p>
          </p:txBody>
        </p:sp>
      </p:grpSp>
      <p:sp>
        <p:nvSpPr>
          <p:cNvPr id="18" name="TextBox 18"/>
          <p:cNvSpPr txBox="1"/>
          <p:nvPr/>
        </p:nvSpPr>
        <p:spPr>
          <a:xfrm>
            <a:off x="1143001" y="1230103"/>
            <a:ext cx="3224600"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CLASS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94943" y="-99531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7713372" y="729124"/>
            <a:ext cx="8183778" cy="9573744"/>
            <a:chOff x="0" y="0"/>
            <a:chExt cx="10911704" cy="12764992"/>
          </a:xfrm>
        </p:grpSpPr>
        <p:sp>
          <p:nvSpPr>
            <p:cNvPr id="17" name="Freeform 17"/>
            <p:cNvSpPr/>
            <p:nvPr/>
          </p:nvSpPr>
          <p:spPr>
            <a:xfrm>
              <a:off x="0" y="0"/>
              <a:ext cx="10911713" cy="12765024"/>
            </a:xfrm>
            <a:custGeom>
              <a:avLst/>
              <a:gdLst/>
              <a:ahLst/>
              <a:cxnLst/>
              <a:rect l="l" t="t" r="r" b="b"/>
              <a:pathLst>
                <a:path w="10911713" h="12765024">
                  <a:moveTo>
                    <a:pt x="0" y="0"/>
                  </a:moveTo>
                  <a:lnTo>
                    <a:pt x="10911713" y="0"/>
                  </a:lnTo>
                  <a:lnTo>
                    <a:pt x="10911713" y="12765024"/>
                  </a:lnTo>
                  <a:lnTo>
                    <a:pt x="0" y="12765024"/>
                  </a:lnTo>
                  <a:lnTo>
                    <a:pt x="0" y="0"/>
                  </a:lnTo>
                  <a:close/>
                </a:path>
              </a:pathLst>
            </a:custGeom>
            <a:blipFill>
              <a:blip r:embed="rId22"/>
              <a:stretch>
                <a:fillRect/>
              </a:stretch>
            </a:blipFill>
          </p:spPr>
          <p:txBody>
            <a:bodyPr/>
            <a:lstStyle/>
            <a:p>
              <a:endParaRPr lang="en-IN"/>
            </a:p>
          </p:txBody>
        </p:sp>
      </p:grpSp>
      <p:sp>
        <p:nvSpPr>
          <p:cNvPr id="18" name="TextBox 18"/>
          <p:cNvSpPr txBox="1"/>
          <p:nvPr/>
        </p:nvSpPr>
        <p:spPr>
          <a:xfrm>
            <a:off x="1371601" y="1230103"/>
            <a:ext cx="2438399" cy="1938288"/>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SEQUENCE DIAGRAM:</a:t>
            </a:r>
          </a:p>
          <a:p>
            <a:pPr algn="ctr">
              <a:lnSpc>
                <a:spcPts val="5083"/>
              </a:lnSpc>
            </a:pPr>
            <a:endParaRPr lang="en-US" sz="3631" dirty="0">
              <a:solidFill>
                <a:srgbClr val="000000"/>
              </a:solidFill>
              <a:latin typeface="Alegreya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665543" y="-98315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8987119" y="139970"/>
            <a:ext cx="3897030" cy="10016586"/>
            <a:chOff x="0" y="0"/>
            <a:chExt cx="5196040" cy="13355448"/>
          </a:xfrm>
        </p:grpSpPr>
        <p:sp>
          <p:nvSpPr>
            <p:cNvPr id="17" name="Freeform 17"/>
            <p:cNvSpPr/>
            <p:nvPr/>
          </p:nvSpPr>
          <p:spPr>
            <a:xfrm>
              <a:off x="0" y="0"/>
              <a:ext cx="5196078" cy="13355447"/>
            </a:xfrm>
            <a:custGeom>
              <a:avLst/>
              <a:gdLst/>
              <a:ahLst/>
              <a:cxnLst/>
              <a:rect l="l" t="t" r="r" b="b"/>
              <a:pathLst>
                <a:path w="5196078" h="13355447">
                  <a:moveTo>
                    <a:pt x="0" y="0"/>
                  </a:moveTo>
                  <a:lnTo>
                    <a:pt x="5196078" y="0"/>
                  </a:lnTo>
                  <a:lnTo>
                    <a:pt x="5196078" y="13355447"/>
                  </a:lnTo>
                  <a:lnTo>
                    <a:pt x="0" y="13355447"/>
                  </a:lnTo>
                  <a:lnTo>
                    <a:pt x="0" y="0"/>
                  </a:lnTo>
                  <a:close/>
                </a:path>
              </a:pathLst>
            </a:custGeom>
            <a:blipFill>
              <a:blip r:embed="rId22"/>
              <a:stretch>
                <a:fillRect/>
              </a:stretch>
            </a:blipFill>
          </p:spPr>
          <p:txBody>
            <a:bodyPr/>
            <a:lstStyle/>
            <a:p>
              <a:endParaRPr lang="en-IN"/>
            </a:p>
          </p:txBody>
        </p:sp>
      </p:grpSp>
      <p:sp>
        <p:nvSpPr>
          <p:cNvPr id="18" name="TextBox 18"/>
          <p:cNvSpPr txBox="1"/>
          <p:nvPr/>
        </p:nvSpPr>
        <p:spPr>
          <a:xfrm>
            <a:off x="1981201" y="1230103"/>
            <a:ext cx="2209800" cy="1938288"/>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ACTIVITY DIAGRAM:</a:t>
            </a:r>
          </a:p>
          <a:p>
            <a:pPr algn="ctr">
              <a:lnSpc>
                <a:spcPts val="5083"/>
              </a:lnSpc>
            </a:pPr>
            <a:endParaRPr lang="en-US" sz="3631" dirty="0">
              <a:solidFill>
                <a:srgbClr val="000000"/>
              </a:solidFill>
              <a:latin typeface="Alegrey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828161" y="-99531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2971800" y="-812574"/>
            <a:ext cx="19291399" cy="10805563"/>
            <a:chOff x="0" y="0"/>
            <a:chExt cx="25721865" cy="14407417"/>
          </a:xfrm>
        </p:grpSpPr>
        <p:sp>
          <p:nvSpPr>
            <p:cNvPr id="17" name="Freeform 17"/>
            <p:cNvSpPr/>
            <p:nvPr/>
          </p:nvSpPr>
          <p:spPr>
            <a:xfrm>
              <a:off x="0" y="0"/>
              <a:ext cx="25721818" cy="14407387"/>
            </a:xfrm>
            <a:custGeom>
              <a:avLst/>
              <a:gdLst/>
              <a:ahLst/>
              <a:cxnLst/>
              <a:rect l="l" t="t" r="r" b="b"/>
              <a:pathLst>
                <a:path w="25721818" h="14407387">
                  <a:moveTo>
                    <a:pt x="0" y="0"/>
                  </a:moveTo>
                  <a:lnTo>
                    <a:pt x="25721818" y="0"/>
                  </a:lnTo>
                  <a:lnTo>
                    <a:pt x="25721818" y="14407387"/>
                  </a:lnTo>
                  <a:lnTo>
                    <a:pt x="0" y="14407387"/>
                  </a:lnTo>
                  <a:lnTo>
                    <a:pt x="0" y="0"/>
                  </a:lnTo>
                  <a:close/>
                </a:path>
              </a:pathLst>
            </a:custGeom>
            <a:blipFill>
              <a:blip r:embed="rId22"/>
              <a:stretch>
                <a:fillRect/>
              </a:stretch>
            </a:blipFill>
          </p:spPr>
          <p:txBody>
            <a:bodyPr/>
            <a:lstStyle/>
            <a:p>
              <a:endParaRPr lang="en-IN"/>
            </a:p>
          </p:txBody>
        </p:sp>
      </p:grpSp>
      <p:sp>
        <p:nvSpPr>
          <p:cNvPr id="18" name="TextBox 18"/>
          <p:cNvSpPr txBox="1"/>
          <p:nvPr/>
        </p:nvSpPr>
        <p:spPr>
          <a:xfrm>
            <a:off x="838200" y="1230103"/>
            <a:ext cx="3758991" cy="1938288"/>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COLLABORATION DIAGRAM:</a:t>
            </a:r>
          </a:p>
          <a:p>
            <a:pPr algn="ctr">
              <a:lnSpc>
                <a:spcPts val="5083"/>
              </a:lnSpc>
            </a:pPr>
            <a:endParaRPr lang="en-US" sz="3631" dirty="0">
              <a:solidFill>
                <a:srgbClr val="000000"/>
              </a:solidFill>
              <a:latin typeface="Alegreya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72250" y="-99531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878116" y="-995317"/>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grpSp>
        <p:nvGrpSpPr>
          <p:cNvPr id="16" name="Group 16"/>
          <p:cNvGrpSpPr/>
          <p:nvPr/>
        </p:nvGrpSpPr>
        <p:grpSpPr>
          <a:xfrm>
            <a:off x="6032009" y="4154915"/>
            <a:ext cx="11283656" cy="1986695"/>
            <a:chOff x="0" y="0"/>
            <a:chExt cx="15044875" cy="2648927"/>
          </a:xfrm>
        </p:grpSpPr>
        <p:sp>
          <p:nvSpPr>
            <p:cNvPr id="17" name="Freeform 17"/>
            <p:cNvSpPr/>
            <p:nvPr/>
          </p:nvSpPr>
          <p:spPr>
            <a:xfrm>
              <a:off x="0" y="0"/>
              <a:ext cx="15044928" cy="2648966"/>
            </a:xfrm>
            <a:custGeom>
              <a:avLst/>
              <a:gdLst/>
              <a:ahLst/>
              <a:cxnLst/>
              <a:rect l="l" t="t" r="r" b="b"/>
              <a:pathLst>
                <a:path w="15044928" h="2648966">
                  <a:moveTo>
                    <a:pt x="0" y="0"/>
                  </a:moveTo>
                  <a:lnTo>
                    <a:pt x="15044928" y="0"/>
                  </a:lnTo>
                  <a:lnTo>
                    <a:pt x="15044928" y="2648966"/>
                  </a:lnTo>
                  <a:lnTo>
                    <a:pt x="0" y="2648966"/>
                  </a:lnTo>
                  <a:lnTo>
                    <a:pt x="0" y="0"/>
                  </a:lnTo>
                  <a:close/>
                </a:path>
              </a:pathLst>
            </a:custGeom>
            <a:blipFill>
              <a:blip r:embed="rId22"/>
              <a:stretch>
                <a:fillRect b="1"/>
              </a:stretch>
            </a:blipFill>
          </p:spPr>
          <p:txBody>
            <a:bodyPr/>
            <a:lstStyle/>
            <a:p>
              <a:endParaRPr lang="en-IN"/>
            </a:p>
          </p:txBody>
        </p:sp>
      </p:grpSp>
      <p:sp>
        <p:nvSpPr>
          <p:cNvPr id="18" name="TextBox 18"/>
          <p:cNvSpPr txBox="1"/>
          <p:nvPr/>
        </p:nvSpPr>
        <p:spPr>
          <a:xfrm>
            <a:off x="381000" y="1230103"/>
            <a:ext cx="3986601" cy="1938288"/>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DEPLOYMENT DIAGRAM:</a:t>
            </a:r>
          </a:p>
          <a:p>
            <a:pPr algn="ctr">
              <a:lnSpc>
                <a:spcPts val="5083"/>
              </a:lnSpc>
            </a:pPr>
            <a:endParaRPr lang="en-US" sz="3631" dirty="0">
              <a:solidFill>
                <a:srgbClr val="000000"/>
              </a:solidFill>
              <a:latin typeface="Alegreya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91414" y="-1199157"/>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1230103"/>
            <a:ext cx="2819401"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2343121"/>
            <a:ext cx="14760531" cy="7305732"/>
          </a:xfrm>
          <a:prstGeom prst="rect">
            <a:avLst/>
          </a:prstGeom>
        </p:spPr>
        <p:txBody>
          <a:bodyPr lIns="0" tIns="0" rIns="0" bIns="0" rtlCol="0" anchor="t">
            <a:spAutoFit/>
          </a:bodyPr>
          <a:lstStyle/>
          <a:p>
            <a:pPr>
              <a:lnSpc>
                <a:spcPts val="4196"/>
              </a:lnSpc>
            </a:pPr>
            <a:r>
              <a:rPr lang="en-US" sz="2997">
                <a:solidFill>
                  <a:srgbClr val="000000"/>
                </a:solidFill>
                <a:latin typeface="Alegreya Bold"/>
              </a:rPr>
              <a:t>import os</a:t>
            </a:r>
          </a:p>
          <a:p>
            <a:pPr>
              <a:lnSpc>
                <a:spcPts val="4196"/>
              </a:lnSpc>
            </a:pPr>
            <a:r>
              <a:rPr lang="en-US" sz="2997">
                <a:solidFill>
                  <a:srgbClr val="000000"/>
                </a:solidFill>
                <a:latin typeface="Alegreya Bold"/>
              </a:rPr>
              <a:t>import sys</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if _name_ == '__main__':</a:t>
            </a:r>
          </a:p>
          <a:p>
            <a:pPr>
              <a:lnSpc>
                <a:spcPts val="4196"/>
              </a:lnSpc>
            </a:pPr>
            <a:r>
              <a:rPr lang="en-US" sz="2997">
                <a:solidFill>
                  <a:srgbClr val="000000"/>
                </a:solidFill>
                <a:latin typeface="Alegreya Bold"/>
              </a:rPr>
              <a:t>    os.environ.setdefault('DJANGO_SETTINGS_MODULE', 'PlantDisease.settings')</a:t>
            </a:r>
          </a:p>
          <a:p>
            <a:pPr>
              <a:lnSpc>
                <a:spcPts val="4196"/>
              </a:lnSpc>
            </a:pPr>
            <a:r>
              <a:rPr lang="en-US" sz="2997">
                <a:solidFill>
                  <a:srgbClr val="000000"/>
                </a:solidFill>
                <a:latin typeface="Alegreya Bold"/>
              </a:rPr>
              <a:t>    try:</a:t>
            </a:r>
          </a:p>
          <a:p>
            <a:pPr>
              <a:lnSpc>
                <a:spcPts val="4196"/>
              </a:lnSpc>
            </a:pPr>
            <a:r>
              <a:rPr lang="en-US" sz="2997">
                <a:solidFill>
                  <a:srgbClr val="000000"/>
                </a:solidFill>
                <a:latin typeface="Alegreya Bold"/>
              </a:rPr>
              <a:t>        from django.core.management import execute_from_command_line</a:t>
            </a:r>
          </a:p>
          <a:p>
            <a:pPr>
              <a:lnSpc>
                <a:spcPts val="4196"/>
              </a:lnSpc>
            </a:pPr>
            <a:r>
              <a:rPr lang="en-US" sz="2997">
                <a:solidFill>
                  <a:srgbClr val="000000"/>
                </a:solidFill>
                <a:latin typeface="Alegreya Bold"/>
              </a:rPr>
              <a:t>    except ImportError as exc:</a:t>
            </a:r>
          </a:p>
          <a:p>
            <a:pPr>
              <a:lnSpc>
                <a:spcPts val="4196"/>
              </a:lnSpc>
            </a:pPr>
            <a:r>
              <a:rPr lang="en-US" sz="2997">
                <a:solidFill>
                  <a:srgbClr val="000000"/>
                </a:solidFill>
                <a:latin typeface="Alegreya Bold"/>
              </a:rPr>
              <a:t>        raise ImportError(</a:t>
            </a:r>
          </a:p>
          <a:p>
            <a:pPr>
              <a:lnSpc>
                <a:spcPts val="4196"/>
              </a:lnSpc>
            </a:pPr>
            <a:r>
              <a:rPr lang="en-US" sz="2997">
                <a:solidFill>
                  <a:srgbClr val="000000"/>
                </a:solidFill>
                <a:latin typeface="Alegreya Bold"/>
              </a:rPr>
              <a:t>            "Couldn't import Django. Are you sure it's installed and "</a:t>
            </a:r>
          </a:p>
          <a:p>
            <a:pPr>
              <a:lnSpc>
                <a:spcPts val="4196"/>
              </a:lnSpc>
            </a:pPr>
            <a:r>
              <a:rPr lang="en-US" sz="2997">
                <a:solidFill>
                  <a:srgbClr val="000000"/>
                </a:solidFill>
                <a:latin typeface="Alegreya Bold"/>
              </a:rPr>
              <a:t>            "available on your PYTHONPATH environment variable? Did you "</a:t>
            </a:r>
          </a:p>
          <a:p>
            <a:pPr>
              <a:lnSpc>
                <a:spcPts val="4196"/>
              </a:lnSpc>
            </a:pPr>
            <a:r>
              <a:rPr lang="en-US" sz="2997">
                <a:solidFill>
                  <a:srgbClr val="000000"/>
                </a:solidFill>
                <a:latin typeface="Alegreya Bold"/>
              </a:rPr>
              <a:t>            "forget to activate a virtual environment?"</a:t>
            </a:r>
          </a:p>
          <a:p>
            <a:pPr>
              <a:lnSpc>
                <a:spcPts val="4196"/>
              </a:lnSpc>
            </a:pPr>
            <a:r>
              <a:rPr lang="en-US" sz="2997">
                <a:solidFill>
                  <a:srgbClr val="000000"/>
                </a:solidFill>
                <a:latin typeface="Alegreya Bold"/>
              </a:rPr>
              <a:t>        ) from exc</a:t>
            </a:r>
          </a:p>
          <a:p>
            <a:pPr>
              <a:lnSpc>
                <a:spcPts val="4196"/>
              </a:lnSpc>
            </a:pPr>
            <a:r>
              <a:rPr lang="en-US" sz="2997">
                <a:solidFill>
                  <a:srgbClr val="000000"/>
                </a:solidFill>
                <a:latin typeface="Alegreya Bold"/>
              </a:rPr>
              <a:t>    execute_from_command_line(sys.argv)</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847616" y="-1225908"/>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336567" y="1230103"/>
            <a:ext cx="2406634"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2148414"/>
            <a:ext cx="14760531" cy="7829607"/>
          </a:xfrm>
          <a:prstGeom prst="rect">
            <a:avLst/>
          </a:prstGeom>
        </p:spPr>
        <p:txBody>
          <a:bodyPr lIns="0" tIns="0" rIns="0" bIns="0" rtlCol="0" anchor="t">
            <a:spAutoFit/>
          </a:bodyPr>
          <a:lstStyle/>
          <a:p>
            <a:pPr>
              <a:lnSpc>
                <a:spcPts val="4196"/>
              </a:lnSpc>
            </a:pPr>
            <a:r>
              <a:rPr lang="en-US" sz="2997">
                <a:solidFill>
                  <a:srgbClr val="000000"/>
                </a:solidFill>
                <a:latin typeface="Alegreya Bold"/>
              </a:rPr>
              <a:t>import os</a:t>
            </a:r>
          </a:p>
          <a:p>
            <a:pPr>
              <a:lnSpc>
                <a:spcPts val="4196"/>
              </a:lnSpc>
            </a:pPr>
            <a:endParaRPr lang="en-US" sz="2997">
              <a:solidFill>
                <a:srgbClr val="000000"/>
              </a:solidFill>
              <a:latin typeface="Alegreya Bold"/>
            </a:endParaRP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 Build paths inside the project like this: os.path.join(BASE_DIR, ...)</a:t>
            </a:r>
          </a:p>
          <a:p>
            <a:pPr>
              <a:lnSpc>
                <a:spcPts val="4196"/>
              </a:lnSpc>
            </a:pPr>
            <a:r>
              <a:rPr lang="en-US" sz="2997">
                <a:solidFill>
                  <a:srgbClr val="000000"/>
                </a:solidFill>
                <a:latin typeface="Alegreya Bold"/>
              </a:rPr>
              <a:t>BASE_DIR = os.path.dirname(os.path.dirname(os.path.abspath(__file__)))</a:t>
            </a:r>
          </a:p>
          <a:p>
            <a:pPr>
              <a:lnSpc>
                <a:spcPts val="4196"/>
              </a:lnSpc>
            </a:pPr>
            <a:endParaRPr lang="en-US" sz="2997">
              <a:solidFill>
                <a:srgbClr val="000000"/>
              </a:solidFill>
              <a:latin typeface="Alegreya Bold"/>
            </a:endParaRP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 Quick-start development settings - unsuitable for production</a:t>
            </a:r>
          </a:p>
          <a:p>
            <a:pPr>
              <a:lnSpc>
                <a:spcPts val="4196"/>
              </a:lnSpc>
            </a:pPr>
            <a:r>
              <a:rPr lang="en-US" sz="2997">
                <a:solidFill>
                  <a:srgbClr val="000000"/>
                </a:solidFill>
                <a:latin typeface="Alegreya Bold"/>
              </a:rPr>
              <a:t># See https://docs.djangoproject.com/en/2.1/howto/deployment/checklist/</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 SECURITY WARNING: keep the secret key used in production secret!</a:t>
            </a:r>
          </a:p>
          <a:p>
            <a:pPr>
              <a:lnSpc>
                <a:spcPts val="4196"/>
              </a:lnSpc>
            </a:pPr>
            <a:r>
              <a:rPr lang="en-US" sz="2997">
                <a:solidFill>
                  <a:srgbClr val="000000"/>
                </a:solidFill>
                <a:latin typeface="Alegreya Bold"/>
              </a:rPr>
              <a:t>SECRET_KEY = 'tfa4qqytfcxtc@y9y3abkep@^qu9#3o)e+#n*#+j@^2_a=k@-1'</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 SECURITY WARNING: don't run with debug turned on in production!</a:t>
            </a:r>
          </a:p>
          <a:p>
            <a:pPr>
              <a:lnSpc>
                <a:spcPts val="4196"/>
              </a:lnSpc>
            </a:pPr>
            <a:r>
              <a:rPr lang="en-US" sz="2997">
                <a:solidFill>
                  <a:srgbClr val="000000"/>
                </a:solidFill>
                <a:latin typeface="Alegreya Bold"/>
              </a:rPr>
              <a:t>DEBUG = True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973456" y="-1202399"/>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610731"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1204884"/>
            <a:ext cx="14760531" cy="8877357"/>
          </a:xfrm>
          <a:prstGeom prst="rect">
            <a:avLst/>
          </a:prstGeom>
        </p:spPr>
        <p:txBody>
          <a:bodyPr lIns="0" tIns="0" rIns="0" bIns="0" rtlCol="0" anchor="t">
            <a:spAutoFit/>
          </a:bodyPr>
          <a:lstStyle/>
          <a:p>
            <a:pPr>
              <a:lnSpc>
                <a:spcPts val="4196"/>
              </a:lnSpc>
            </a:pPr>
            <a:endParaRPr/>
          </a:p>
          <a:p>
            <a:pPr>
              <a:lnSpc>
                <a:spcPts val="4196"/>
              </a:lnSpc>
            </a:pPr>
            <a:endParaRPr/>
          </a:p>
          <a:p>
            <a:pPr>
              <a:lnSpc>
                <a:spcPts val="4196"/>
              </a:lnSpc>
            </a:pPr>
            <a:r>
              <a:rPr lang="en-US" sz="2997">
                <a:solidFill>
                  <a:srgbClr val="000000"/>
                </a:solidFill>
                <a:latin typeface="Alegreya Bold"/>
              </a:rPr>
              <a:t>ALLOWED_HOSTS = []</a:t>
            </a:r>
          </a:p>
          <a:p>
            <a:pPr>
              <a:lnSpc>
                <a:spcPts val="4196"/>
              </a:lnSpc>
            </a:pPr>
            <a:endParaRPr lang="en-US" sz="2997">
              <a:solidFill>
                <a:srgbClr val="000000"/>
              </a:solidFill>
              <a:latin typeface="Alegreya Bold"/>
            </a:endParaRP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 Application definition</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INSTALLED_APPS = [</a:t>
            </a:r>
          </a:p>
          <a:p>
            <a:pPr>
              <a:lnSpc>
                <a:spcPts val="4196"/>
              </a:lnSpc>
            </a:pPr>
            <a:r>
              <a:rPr lang="en-US" sz="2997">
                <a:solidFill>
                  <a:srgbClr val="000000"/>
                </a:solidFill>
                <a:latin typeface="Alegreya Bold"/>
              </a:rPr>
              <a:t> 'django.contrib.admin',</a:t>
            </a:r>
          </a:p>
          <a:p>
            <a:pPr>
              <a:lnSpc>
                <a:spcPts val="4196"/>
              </a:lnSpc>
            </a:pPr>
            <a:r>
              <a:rPr lang="en-US" sz="2997">
                <a:solidFill>
                  <a:srgbClr val="000000"/>
                </a:solidFill>
                <a:latin typeface="Alegreya Bold"/>
              </a:rPr>
              <a:t> 'django.contrib.auth',</a:t>
            </a:r>
          </a:p>
          <a:p>
            <a:pPr>
              <a:lnSpc>
                <a:spcPts val="4196"/>
              </a:lnSpc>
            </a:pPr>
            <a:r>
              <a:rPr lang="en-US" sz="2997">
                <a:solidFill>
                  <a:srgbClr val="000000"/>
                </a:solidFill>
                <a:latin typeface="Alegreya Bold"/>
              </a:rPr>
              <a:t> 'django.contrib.contenttypes',</a:t>
            </a:r>
          </a:p>
          <a:p>
            <a:pPr>
              <a:lnSpc>
                <a:spcPts val="4196"/>
              </a:lnSpc>
            </a:pPr>
            <a:r>
              <a:rPr lang="en-US" sz="2997">
                <a:solidFill>
                  <a:srgbClr val="000000"/>
                </a:solidFill>
                <a:latin typeface="Alegreya Bold"/>
              </a:rPr>
              <a:t> 'django.contrib.sessions',</a:t>
            </a:r>
          </a:p>
          <a:p>
            <a:pPr>
              <a:lnSpc>
                <a:spcPts val="4196"/>
              </a:lnSpc>
            </a:pPr>
            <a:r>
              <a:rPr lang="en-US" sz="2997">
                <a:solidFill>
                  <a:srgbClr val="000000"/>
                </a:solidFill>
                <a:latin typeface="Alegreya Bold"/>
              </a:rPr>
              <a:t> 'django.contrib.messages',</a:t>
            </a:r>
          </a:p>
          <a:p>
            <a:pPr>
              <a:lnSpc>
                <a:spcPts val="4196"/>
              </a:lnSpc>
            </a:pPr>
            <a:r>
              <a:rPr lang="en-US" sz="2997">
                <a:solidFill>
                  <a:srgbClr val="000000"/>
                </a:solidFill>
                <a:latin typeface="Alegreya Bold"/>
              </a:rPr>
              <a:t> 'django.contrib.staticfiles',</a:t>
            </a:r>
          </a:p>
          <a:p>
            <a:pPr>
              <a:lnSpc>
                <a:spcPts val="4196"/>
              </a:lnSpc>
            </a:pPr>
            <a:r>
              <a:rPr lang="en-US" sz="2997">
                <a:solidFill>
                  <a:srgbClr val="000000"/>
                </a:solidFill>
                <a:latin typeface="Alegreya Bold"/>
              </a:rPr>
              <a:t> 'PlantDiseaseApp'</a:t>
            </a:r>
          </a:p>
          <a:p>
            <a:pPr>
              <a:lnSpc>
                <a:spcPts val="4196"/>
              </a:lnSpc>
            </a:pPr>
            <a:r>
              <a:rPr lang="en-US" sz="2997">
                <a:solidFill>
                  <a:srgbClr val="000000"/>
                </a:solidFill>
                <a:latin typeface="Alegreya Bold"/>
              </a:rPr>
              <a:t>]</a:t>
            </a:r>
          </a:p>
          <a:p>
            <a:pPr>
              <a:lnSpc>
                <a:spcPts val="4196"/>
              </a:lnSpc>
            </a:pPr>
            <a:endParaRPr lang="en-US" sz="2997">
              <a:solidFill>
                <a:srgbClr val="000000"/>
              </a:solidFill>
              <a:latin typeface="Alegrey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3" t="-123"/>
            </a:stretch>
          </a:blipFill>
        </p:spPr>
        <p:txBody>
          <a:bodyPr/>
          <a:lstStyle/>
          <a:p>
            <a:endParaRPr lang="en-IN"/>
          </a:p>
        </p:txBody>
      </p:sp>
      <p:grpSp>
        <p:nvGrpSpPr>
          <p:cNvPr id="3" name="Group 3"/>
          <p:cNvGrpSpPr/>
          <p:nvPr/>
        </p:nvGrpSpPr>
        <p:grpSpPr>
          <a:xfrm rot="4791364">
            <a:off x="9733720" y="5138738"/>
            <a:ext cx="10474395" cy="9525"/>
            <a:chOff x="0" y="0"/>
            <a:chExt cx="13965860" cy="12700"/>
          </a:xfrm>
        </p:grpSpPr>
        <p:sp>
          <p:nvSpPr>
            <p:cNvPr id="4" name="Freeform 4"/>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5" name="Group 5"/>
          <p:cNvGrpSpPr/>
          <p:nvPr/>
        </p:nvGrpSpPr>
        <p:grpSpPr>
          <a:xfrm rot="8776573">
            <a:off x="10401719" y="7899798"/>
            <a:ext cx="8617700" cy="9525"/>
            <a:chOff x="0" y="0"/>
            <a:chExt cx="11490267" cy="12700"/>
          </a:xfrm>
        </p:grpSpPr>
        <p:sp>
          <p:nvSpPr>
            <p:cNvPr id="6" name="Freeform 6"/>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7" name="Freeform 7"/>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987231" y="-1212044"/>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1" y="416154"/>
            <a:ext cx="2743200"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8877357"/>
          </a:xfrm>
          <a:prstGeom prst="rect">
            <a:avLst/>
          </a:prstGeom>
        </p:spPr>
        <p:txBody>
          <a:bodyPr lIns="0" tIns="0" rIns="0" bIns="0" rtlCol="0" anchor="t">
            <a:spAutoFit/>
          </a:bodyPr>
          <a:lstStyle/>
          <a:p>
            <a:pPr>
              <a:lnSpc>
                <a:spcPts val="4196"/>
              </a:lnSpc>
            </a:pPr>
            <a:endParaRPr/>
          </a:p>
          <a:p>
            <a:pPr>
              <a:lnSpc>
                <a:spcPts val="4196"/>
              </a:lnSpc>
            </a:pPr>
            <a:r>
              <a:rPr lang="en-US" sz="2997">
                <a:solidFill>
                  <a:srgbClr val="000000"/>
                </a:solidFill>
                <a:latin typeface="Alegreya Bold"/>
              </a:rPr>
              <a:t>MIDDLEWARE = [</a:t>
            </a:r>
          </a:p>
          <a:p>
            <a:pPr>
              <a:lnSpc>
                <a:spcPts val="4196"/>
              </a:lnSpc>
            </a:pPr>
            <a:r>
              <a:rPr lang="en-US" sz="2997">
                <a:solidFill>
                  <a:srgbClr val="000000"/>
                </a:solidFill>
                <a:latin typeface="Alegreya Bold"/>
              </a:rPr>
              <a:t> 'django.middleware.security.SecurityMiddleware',</a:t>
            </a:r>
          </a:p>
          <a:p>
            <a:pPr>
              <a:lnSpc>
                <a:spcPts val="4196"/>
              </a:lnSpc>
            </a:pPr>
            <a:r>
              <a:rPr lang="en-US" sz="2997">
                <a:solidFill>
                  <a:srgbClr val="000000"/>
                </a:solidFill>
                <a:latin typeface="Alegreya Bold"/>
              </a:rPr>
              <a:t> 'django.contrib.sessions.middleware.SessionMiddleware',</a:t>
            </a:r>
          </a:p>
          <a:p>
            <a:pPr>
              <a:lnSpc>
                <a:spcPts val="4196"/>
              </a:lnSpc>
            </a:pPr>
            <a:r>
              <a:rPr lang="en-US" sz="2997">
                <a:solidFill>
                  <a:srgbClr val="000000"/>
                </a:solidFill>
                <a:latin typeface="Alegreya Bold"/>
              </a:rPr>
              <a:t> 'django.middleware.common.CommonMiddleware',</a:t>
            </a:r>
          </a:p>
          <a:p>
            <a:pPr>
              <a:lnSpc>
                <a:spcPts val="4196"/>
              </a:lnSpc>
            </a:pPr>
            <a:r>
              <a:rPr lang="en-US" sz="2997">
                <a:solidFill>
                  <a:srgbClr val="000000"/>
                </a:solidFill>
                <a:latin typeface="Alegreya Bold"/>
              </a:rPr>
              <a:t> 'django.middleware.csrf.CsrfViewMiddleware',</a:t>
            </a:r>
          </a:p>
          <a:p>
            <a:pPr>
              <a:lnSpc>
                <a:spcPts val="4196"/>
              </a:lnSpc>
            </a:pPr>
            <a:r>
              <a:rPr lang="en-US" sz="2997">
                <a:solidFill>
                  <a:srgbClr val="000000"/>
                </a:solidFill>
                <a:latin typeface="Alegreya Bold"/>
              </a:rPr>
              <a:t> 'django.contrib.auth.middleware.AuthenticationMiddleware',</a:t>
            </a:r>
          </a:p>
          <a:p>
            <a:pPr>
              <a:lnSpc>
                <a:spcPts val="4196"/>
              </a:lnSpc>
            </a:pPr>
            <a:r>
              <a:rPr lang="en-US" sz="2997">
                <a:solidFill>
                  <a:srgbClr val="000000"/>
                </a:solidFill>
                <a:latin typeface="Alegreya Bold"/>
              </a:rPr>
              <a:t> 'django.contrib.messages.middleware.MessageMiddleware',</a:t>
            </a:r>
          </a:p>
          <a:p>
            <a:pPr>
              <a:lnSpc>
                <a:spcPts val="4196"/>
              </a:lnSpc>
            </a:pPr>
            <a:r>
              <a:rPr lang="en-US" sz="2997">
                <a:solidFill>
                  <a:srgbClr val="000000"/>
                </a:solidFill>
                <a:latin typeface="Alegreya Bold"/>
              </a:rPr>
              <a:t> 'django.middleware.clickjacking.XFrameOptionsMiddleware',</a:t>
            </a:r>
          </a:p>
          <a:p>
            <a:pPr>
              <a:lnSpc>
                <a:spcPts val="4196"/>
              </a:lnSpc>
            </a:pPr>
            <a:r>
              <a:rPr lang="en-US" sz="2997">
                <a:solidFill>
                  <a:srgbClr val="000000"/>
                </a:solidFill>
                <a:latin typeface="Alegreya Bold"/>
              </a:rPr>
              <a:t>]</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ROOT_URLCONF = 'PlantDisease.urls'</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TEMPLATES = [</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'BACKEND': 'django.template.backends.django.DjangoTemplates',</a:t>
            </a:r>
          </a:p>
          <a:p>
            <a:pPr>
              <a:lnSpc>
                <a:spcPts val="4196"/>
              </a:lnSpc>
            </a:pPr>
            <a:r>
              <a:rPr lang="en-US" sz="2997">
                <a:solidFill>
                  <a:srgbClr val="000000"/>
                </a:solidFill>
                <a:latin typeface="Alegreya Bold"/>
              </a:rPr>
              <a:t> 'DIRS':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91112" y="-1203625"/>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390017"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9401232"/>
          </a:xfrm>
          <a:prstGeom prst="rect">
            <a:avLst/>
          </a:prstGeom>
        </p:spPr>
        <p:txBody>
          <a:bodyPr lIns="0" tIns="0" rIns="0" bIns="0" rtlCol="0" anchor="t">
            <a:spAutoFit/>
          </a:bodyPr>
          <a:lstStyle/>
          <a:p>
            <a:pPr>
              <a:lnSpc>
                <a:spcPts val="4196"/>
              </a:lnSpc>
            </a:pPr>
            <a:endParaRPr dirty="0"/>
          </a:p>
          <a:p>
            <a:pPr>
              <a:lnSpc>
                <a:spcPts val="4196"/>
              </a:lnSpc>
            </a:pPr>
            <a:r>
              <a:rPr lang="en-US" sz="2997" dirty="0">
                <a:solidFill>
                  <a:srgbClr val="000000"/>
                </a:solidFill>
                <a:latin typeface="Alegreya Bold"/>
              </a:rPr>
              <a:t> </a:t>
            </a:r>
            <a:r>
              <a:rPr lang="en-US" sz="2997" dirty="0" err="1">
                <a:solidFill>
                  <a:srgbClr val="000000"/>
                </a:solidFill>
                <a:latin typeface="Alegreya Bold"/>
              </a:rPr>
              <a:t>os.path.join</a:t>
            </a:r>
            <a:r>
              <a:rPr lang="en-US" sz="2997" dirty="0">
                <a:solidFill>
                  <a:srgbClr val="000000"/>
                </a:solidFill>
                <a:latin typeface="Alegreya Bold"/>
              </a:rPr>
              <a:t>('D:/MINI PROJECT/B2_PlantDisease/</a:t>
            </a:r>
            <a:r>
              <a:rPr lang="en-US" sz="2997" dirty="0" err="1">
                <a:solidFill>
                  <a:srgbClr val="000000"/>
                </a:solidFill>
                <a:latin typeface="Alegreya Bold"/>
              </a:rPr>
              <a:t>PlantDisease</a:t>
            </a:r>
            <a:r>
              <a:rPr lang="en-US" sz="2997" dirty="0">
                <a:solidFill>
                  <a:srgbClr val="000000"/>
                </a:solidFill>
                <a:latin typeface="Alegreya Bold"/>
              </a:rPr>
              <a:t>/</a:t>
            </a:r>
            <a:r>
              <a:rPr lang="en-US" sz="2997" dirty="0" err="1">
                <a:solidFill>
                  <a:srgbClr val="000000"/>
                </a:solidFill>
                <a:latin typeface="Alegreya Bold"/>
              </a:rPr>
              <a:t>PlantDiseasep</a:t>
            </a:r>
            <a:r>
              <a:rPr lang="en-US" sz="2997" dirty="0">
                <a:solidFill>
                  <a:srgbClr val="000000"/>
                </a:solidFill>
                <a:latin typeface="Alegreya Bold"/>
              </a:rPr>
              <a:t>', 'templates'),</a:t>
            </a:r>
          </a:p>
          <a:p>
            <a:pPr>
              <a:lnSpc>
                <a:spcPts val="4196"/>
              </a:lnSpc>
            </a:pPr>
            <a:r>
              <a:rPr lang="en-US" sz="2997" dirty="0">
                <a:solidFill>
                  <a:srgbClr val="000000"/>
                </a:solidFill>
                <a:latin typeface="Alegreya Bold"/>
              </a:rPr>
              <a:t> ],</a:t>
            </a:r>
          </a:p>
          <a:p>
            <a:pPr>
              <a:lnSpc>
                <a:spcPts val="4196"/>
              </a:lnSpc>
            </a:pPr>
            <a:r>
              <a:rPr lang="en-US" sz="2997" dirty="0">
                <a:solidFill>
                  <a:srgbClr val="000000"/>
                </a:solidFill>
                <a:latin typeface="Alegreya Bold"/>
              </a:rPr>
              <a:t> 'APP_DIRS': True,</a:t>
            </a:r>
          </a:p>
          <a:p>
            <a:pPr>
              <a:lnSpc>
                <a:spcPts val="4196"/>
              </a:lnSpc>
            </a:pPr>
            <a:r>
              <a:rPr lang="en-US" sz="2997" dirty="0">
                <a:solidFill>
                  <a:srgbClr val="000000"/>
                </a:solidFill>
                <a:latin typeface="Alegreya Bold"/>
              </a:rPr>
              <a:t> 'OPTIONS': {</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context_processors</a:t>
            </a:r>
            <a:r>
              <a:rPr lang="en-US" sz="2997" dirty="0">
                <a:solidFill>
                  <a:srgbClr val="000000"/>
                </a:solidFill>
                <a:latin typeface="Alegreya Bold"/>
              </a:rPr>
              <a:t>': [</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django.template.context_processors.debug</a:t>
            </a:r>
            <a:r>
              <a:rPr lang="en-US" sz="2997" dirty="0">
                <a:solidFill>
                  <a:srgbClr val="000000"/>
                </a:solidFill>
                <a:latin typeface="Alegreya Bold"/>
              </a:rPr>
              <a:t>',</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django.template.context_processors.request</a:t>
            </a:r>
            <a:r>
              <a:rPr lang="en-US" sz="2997" dirty="0">
                <a:solidFill>
                  <a:srgbClr val="000000"/>
                </a:solidFill>
                <a:latin typeface="Alegreya Bold"/>
              </a:rPr>
              <a:t>',</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django.contrib.auth.context_processors.auth</a:t>
            </a:r>
            <a:r>
              <a:rPr lang="en-US" sz="2997" dirty="0">
                <a:solidFill>
                  <a:srgbClr val="000000"/>
                </a:solidFill>
                <a:latin typeface="Alegreya Bold"/>
              </a:rPr>
              <a:t>',</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django.contrib.messages.context_processors.messages</a:t>
            </a:r>
            <a:r>
              <a:rPr lang="en-US" sz="2997" dirty="0">
                <a:solidFill>
                  <a:srgbClr val="000000"/>
                </a:solidFill>
                <a:latin typeface="Alegreya Bold"/>
              </a:rPr>
              <a:t>',</a:t>
            </a:r>
          </a:p>
          <a:p>
            <a:pPr>
              <a:lnSpc>
                <a:spcPts val="4196"/>
              </a:lnSpc>
            </a:pPr>
            <a:r>
              <a:rPr lang="en-US" sz="2997" dirty="0">
                <a:solidFill>
                  <a:srgbClr val="000000"/>
                </a:solidFill>
                <a:latin typeface="Alegreya Bold"/>
              </a:rPr>
              <a:t> ],</a:t>
            </a:r>
          </a:p>
          <a:p>
            <a:pPr>
              <a:lnSpc>
                <a:spcPts val="4196"/>
              </a:lnSpc>
            </a:pPr>
            <a:r>
              <a:rPr lang="en-US" sz="2997" dirty="0">
                <a:solidFill>
                  <a:srgbClr val="000000"/>
                </a:solidFill>
                <a:latin typeface="Alegreya Bold"/>
              </a:rPr>
              <a:t> },</a:t>
            </a:r>
          </a:p>
          <a:p>
            <a:pPr>
              <a:lnSpc>
                <a:spcPts val="4196"/>
              </a:lnSpc>
            </a:pPr>
            <a:r>
              <a:rPr lang="en-US" sz="2997" dirty="0">
                <a:solidFill>
                  <a:srgbClr val="000000"/>
                </a:solidFill>
                <a:latin typeface="Alegreya Bold"/>
              </a:rPr>
              <a:t> },</a:t>
            </a:r>
          </a:p>
          <a:p>
            <a:pPr>
              <a:lnSpc>
                <a:spcPts val="4196"/>
              </a:lnSpc>
            </a:pPr>
            <a:r>
              <a:rPr lang="en-US" sz="2997" dirty="0">
                <a:solidFill>
                  <a:srgbClr val="000000"/>
                </a:solidFill>
                <a:latin typeface="Alegreya Bold"/>
              </a:rPr>
              <a:t>]</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WSGI_APPLICATION = '</a:t>
            </a:r>
            <a:r>
              <a:rPr lang="en-US" sz="2997" dirty="0" err="1">
                <a:solidFill>
                  <a:srgbClr val="000000"/>
                </a:solidFill>
                <a:latin typeface="Alegreya Bold"/>
              </a:rPr>
              <a:t>PlantDisease.wsgi.application</a:t>
            </a:r>
            <a:r>
              <a:rPr lang="en-US" sz="2997" dirty="0">
                <a:solidFill>
                  <a:srgbClr val="000000"/>
                </a:solidFill>
                <a:latin typeface="Alegreya Bold"/>
              </a:rPr>
              <a:t>'</a:t>
            </a:r>
          </a:p>
          <a:p>
            <a:pPr>
              <a:lnSpc>
                <a:spcPts val="4196"/>
              </a:lnSpc>
            </a:pPr>
            <a:endParaRPr lang="en-US" sz="2997" dirty="0">
              <a:solidFill>
                <a:srgbClr val="000000"/>
              </a:solidFill>
              <a:latin typeface="Alegreya Bold"/>
            </a:endParaRPr>
          </a:p>
          <a:p>
            <a:pPr>
              <a:lnSpc>
                <a:spcPts val="4196"/>
              </a:lnSpc>
            </a:pPr>
            <a:endParaRPr lang="en-US" sz="2997" dirty="0">
              <a:solidFill>
                <a:srgbClr val="000000"/>
              </a:solidFill>
              <a:latin typeface="Alegreya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659966" y="-1234014"/>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390017"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9401232"/>
          </a:xfrm>
          <a:prstGeom prst="rect">
            <a:avLst/>
          </a:prstGeom>
        </p:spPr>
        <p:txBody>
          <a:bodyPr lIns="0" tIns="0" rIns="0" bIns="0" rtlCol="0" anchor="t">
            <a:spAutoFit/>
          </a:bodyPr>
          <a:lstStyle/>
          <a:p>
            <a:pPr>
              <a:lnSpc>
                <a:spcPts val="4196"/>
              </a:lnSpc>
            </a:pPr>
            <a:endParaRPr dirty="0"/>
          </a:p>
          <a:p>
            <a:pPr>
              <a:lnSpc>
                <a:spcPts val="4196"/>
              </a:lnSpc>
            </a:pPr>
            <a:r>
              <a:rPr lang="en-US" sz="2997" dirty="0">
                <a:solidFill>
                  <a:srgbClr val="000000"/>
                </a:solidFill>
                <a:latin typeface="Alegreya Bold"/>
              </a:rPr>
              <a:t># Database</a:t>
            </a:r>
          </a:p>
          <a:p>
            <a:pPr>
              <a:lnSpc>
                <a:spcPts val="4196"/>
              </a:lnSpc>
            </a:pPr>
            <a:r>
              <a:rPr lang="en-US" sz="2997" dirty="0">
                <a:solidFill>
                  <a:srgbClr val="000000"/>
                </a:solidFill>
                <a:latin typeface="Alegreya Bold"/>
              </a:rPr>
              <a:t># https://docs.djangoproject.com/en/2.1/ref/settings/#databases</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DATABASES = {</a:t>
            </a:r>
          </a:p>
          <a:p>
            <a:pPr>
              <a:lnSpc>
                <a:spcPts val="4196"/>
              </a:lnSpc>
            </a:pPr>
            <a:r>
              <a:rPr lang="en-US" sz="2997" dirty="0">
                <a:solidFill>
                  <a:srgbClr val="000000"/>
                </a:solidFill>
                <a:latin typeface="Alegreya Bold"/>
              </a:rPr>
              <a:t> 'default': {</a:t>
            </a:r>
          </a:p>
          <a:p>
            <a:pPr>
              <a:lnSpc>
                <a:spcPts val="4196"/>
              </a:lnSpc>
            </a:pPr>
            <a:r>
              <a:rPr lang="en-US" sz="2997" dirty="0">
                <a:solidFill>
                  <a:srgbClr val="000000"/>
                </a:solidFill>
                <a:latin typeface="Alegreya Bold"/>
              </a:rPr>
              <a:t> 'ENGINE': '</a:t>
            </a:r>
            <a:r>
              <a:rPr lang="en-US" sz="2997" dirty="0" err="1">
                <a:solidFill>
                  <a:srgbClr val="000000"/>
                </a:solidFill>
                <a:latin typeface="Alegreya Bold"/>
              </a:rPr>
              <a:t>django.db.backends.mysql</a:t>
            </a:r>
            <a:r>
              <a:rPr lang="en-US" sz="2997" dirty="0">
                <a:solidFill>
                  <a:srgbClr val="000000"/>
                </a:solidFill>
                <a:latin typeface="Alegreya Bold"/>
              </a:rPr>
              <a:t>',</a:t>
            </a:r>
          </a:p>
          <a:p>
            <a:pPr>
              <a:lnSpc>
                <a:spcPts val="4196"/>
              </a:lnSpc>
            </a:pPr>
            <a:r>
              <a:rPr lang="en-US" sz="2997" dirty="0">
                <a:solidFill>
                  <a:srgbClr val="000000"/>
                </a:solidFill>
                <a:latin typeface="Alegreya Bold"/>
              </a:rPr>
              <a:t> 'NAME': '</a:t>
            </a:r>
            <a:r>
              <a:rPr lang="en-US" sz="2997" dirty="0" err="1">
                <a:solidFill>
                  <a:srgbClr val="000000"/>
                </a:solidFill>
                <a:latin typeface="Alegreya Bold"/>
              </a:rPr>
              <a:t>PlantDiseaseDB</a:t>
            </a:r>
            <a:r>
              <a:rPr lang="en-US" sz="2997" dirty="0">
                <a:solidFill>
                  <a:srgbClr val="000000"/>
                </a:solidFill>
                <a:latin typeface="Alegreya Bold"/>
              </a:rPr>
              <a:t>',</a:t>
            </a:r>
          </a:p>
          <a:p>
            <a:pPr>
              <a:lnSpc>
                <a:spcPts val="4196"/>
              </a:lnSpc>
            </a:pPr>
            <a:r>
              <a:rPr lang="en-US" sz="2997" dirty="0">
                <a:solidFill>
                  <a:srgbClr val="000000"/>
                </a:solidFill>
                <a:latin typeface="Alegreya Bold"/>
              </a:rPr>
              <a:t> 'HOST': '127.0.0.1',</a:t>
            </a:r>
          </a:p>
          <a:p>
            <a:pPr>
              <a:lnSpc>
                <a:spcPts val="4196"/>
              </a:lnSpc>
            </a:pPr>
            <a:r>
              <a:rPr lang="en-US" sz="2997" dirty="0">
                <a:solidFill>
                  <a:srgbClr val="000000"/>
                </a:solidFill>
                <a:latin typeface="Alegreya Bold"/>
              </a:rPr>
              <a:t> 'PORT': '3306',</a:t>
            </a:r>
          </a:p>
          <a:p>
            <a:pPr>
              <a:lnSpc>
                <a:spcPts val="4196"/>
              </a:lnSpc>
            </a:pPr>
            <a:r>
              <a:rPr lang="en-US" sz="2997" dirty="0">
                <a:solidFill>
                  <a:srgbClr val="000000"/>
                </a:solidFill>
                <a:latin typeface="Alegreya Bold"/>
              </a:rPr>
              <a:t> 'USER': 'root',</a:t>
            </a:r>
          </a:p>
          <a:p>
            <a:pPr>
              <a:lnSpc>
                <a:spcPts val="4196"/>
              </a:lnSpc>
            </a:pPr>
            <a:r>
              <a:rPr lang="en-US" sz="2997" dirty="0">
                <a:solidFill>
                  <a:srgbClr val="000000"/>
                </a:solidFill>
                <a:latin typeface="Alegreya Bold"/>
              </a:rPr>
              <a:t> 'PASSWORD': '',</a:t>
            </a:r>
          </a:p>
          <a:p>
            <a:pPr>
              <a:lnSpc>
                <a:spcPts val="4196"/>
              </a:lnSpc>
            </a:pPr>
            <a:r>
              <a:rPr lang="en-US" sz="2997" dirty="0">
                <a:solidFill>
                  <a:srgbClr val="000000"/>
                </a:solidFill>
                <a:latin typeface="Alegreya Bold"/>
              </a:rPr>
              <a:t> 'OPTIONS': {</a:t>
            </a:r>
          </a:p>
          <a:p>
            <a:pPr>
              <a:lnSpc>
                <a:spcPts val="4196"/>
              </a:lnSpc>
            </a:pPr>
            <a:r>
              <a:rPr lang="en-US" sz="2997" dirty="0">
                <a:solidFill>
                  <a:srgbClr val="000000"/>
                </a:solidFill>
                <a:latin typeface="Alegreya Bold"/>
              </a:rPr>
              <a:t> '</a:t>
            </a:r>
            <a:r>
              <a:rPr lang="en-US" sz="2997" dirty="0" err="1">
                <a:solidFill>
                  <a:srgbClr val="000000"/>
                </a:solidFill>
                <a:latin typeface="Alegreya Bold"/>
              </a:rPr>
              <a:t>autocommit</a:t>
            </a:r>
            <a:r>
              <a:rPr lang="en-US" sz="2997" dirty="0">
                <a:solidFill>
                  <a:srgbClr val="000000"/>
                </a:solidFill>
                <a:latin typeface="Alegreya Bold"/>
              </a:rPr>
              <a:t>': True,</a:t>
            </a:r>
          </a:p>
          <a:p>
            <a:pPr>
              <a:lnSpc>
                <a:spcPts val="4196"/>
              </a:lnSpc>
            </a:pPr>
            <a:r>
              <a:rPr lang="en-US" sz="2997" dirty="0">
                <a:solidFill>
                  <a:srgbClr val="000000"/>
                </a:solidFill>
                <a:latin typeface="Alegreya Bold"/>
              </a:rPr>
              <a:t> }, </a:t>
            </a:r>
          </a:p>
          <a:p>
            <a:pPr>
              <a:lnSpc>
                <a:spcPts val="4196"/>
              </a:lnSpc>
            </a:pPr>
            <a:r>
              <a:rPr lang="en-US" sz="2997" dirty="0">
                <a:solidFill>
                  <a:srgbClr val="000000"/>
                </a:solidFill>
                <a:latin typeface="Alegreya Bold"/>
              </a:rPr>
              <a:t> }</a:t>
            </a:r>
          </a:p>
          <a:p>
            <a:pPr>
              <a:lnSpc>
                <a:spcPts val="4196"/>
              </a:lnSpc>
            </a:pPr>
            <a:r>
              <a:rPr lang="en-US" sz="2997" dirty="0">
                <a:solidFill>
                  <a:srgbClr val="000000"/>
                </a:solidFill>
                <a:latin typeface="Alegreya Bold"/>
              </a:rPr>
              <a:t>}</a:t>
            </a:r>
          </a:p>
          <a:p>
            <a:pPr>
              <a:lnSpc>
                <a:spcPts val="4196"/>
              </a:lnSpc>
            </a:pPr>
            <a:endParaRPr lang="en-US" sz="2997" dirty="0">
              <a:solidFill>
                <a:srgbClr val="000000"/>
              </a:solidFill>
              <a:latin typeface="Alegreya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659966" y="-1200778"/>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610731"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8877357"/>
          </a:xfrm>
          <a:prstGeom prst="rect">
            <a:avLst/>
          </a:prstGeom>
        </p:spPr>
        <p:txBody>
          <a:bodyPr lIns="0" tIns="0" rIns="0" bIns="0" rtlCol="0" anchor="t">
            <a:spAutoFit/>
          </a:bodyPr>
          <a:lstStyle/>
          <a:p>
            <a:pPr>
              <a:lnSpc>
                <a:spcPts val="4196"/>
              </a:lnSpc>
            </a:pPr>
            <a:endParaRPr/>
          </a:p>
          <a:p>
            <a:pPr>
              <a:lnSpc>
                <a:spcPts val="4196"/>
              </a:lnSpc>
            </a:pPr>
            <a:r>
              <a:rPr lang="en-US" sz="2997">
                <a:solidFill>
                  <a:srgbClr val="000000"/>
                </a:solidFill>
                <a:latin typeface="Alegreya Bold"/>
              </a:rPr>
              <a:t># Password validation</a:t>
            </a:r>
          </a:p>
          <a:p>
            <a:pPr>
              <a:lnSpc>
                <a:spcPts val="4196"/>
              </a:lnSpc>
            </a:pPr>
            <a:r>
              <a:rPr lang="en-US" sz="2997">
                <a:solidFill>
                  <a:srgbClr val="000000"/>
                </a:solidFill>
                <a:latin typeface="Alegreya Bold"/>
              </a:rPr>
              <a:t># https://docs.djangoproject.com/en/2.1/ref/settings/#auth-password-validators</a:t>
            </a:r>
          </a:p>
          <a:p>
            <a:pPr>
              <a:lnSpc>
                <a:spcPts val="4196"/>
              </a:lnSpc>
            </a:pPr>
            <a:endParaRPr lang="en-US" sz="2997">
              <a:solidFill>
                <a:srgbClr val="000000"/>
              </a:solidFill>
              <a:latin typeface="Alegreya Bold"/>
            </a:endParaRPr>
          </a:p>
          <a:p>
            <a:pPr>
              <a:lnSpc>
                <a:spcPts val="4196"/>
              </a:lnSpc>
            </a:pPr>
            <a:r>
              <a:rPr lang="en-US" sz="2997">
                <a:solidFill>
                  <a:srgbClr val="000000"/>
                </a:solidFill>
                <a:latin typeface="Alegreya Bold"/>
              </a:rPr>
              <a:t>AUTH_PASSWORD_VALIDATORS = [</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'NAME': 'django.contrib.auth.password_validation.UserAttributeSimilarityValidator',</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'NAME': 'django.contrib.auth.password_validation.MinimumLengthValidator',</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'NAME': 'django.contrib.auth.password_validation.CommonPasswordValidator',</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a:t>
            </a:r>
          </a:p>
          <a:p>
            <a:pPr>
              <a:lnSpc>
                <a:spcPts val="4196"/>
              </a:lnSpc>
            </a:pPr>
            <a:r>
              <a:rPr lang="en-US" sz="2997">
                <a:solidFill>
                  <a:srgbClr val="000000"/>
                </a:solidFill>
                <a:latin typeface="Alegreya Bold"/>
              </a:rPr>
              <a:t> 'NAME': 'django.contrib.auth.password_validation.NumericPasswordValidator',</a:t>
            </a:r>
          </a:p>
          <a:p>
            <a:pPr>
              <a:lnSpc>
                <a:spcPts val="4196"/>
              </a:lnSpc>
            </a:pPr>
            <a:r>
              <a:rPr lang="en-US" sz="2997">
                <a:solidFill>
                  <a:srgbClr val="000000"/>
                </a:solidFill>
                <a:latin typeface="Alegreya Bold"/>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789793" y="-1212542"/>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060843" y="-123401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390017"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9401232"/>
          </a:xfrm>
          <a:prstGeom prst="rect">
            <a:avLst/>
          </a:prstGeom>
        </p:spPr>
        <p:txBody>
          <a:bodyPr lIns="0" tIns="0" rIns="0" bIns="0" rtlCol="0" anchor="t">
            <a:spAutoFit/>
          </a:bodyPr>
          <a:lstStyle/>
          <a:p>
            <a:pPr>
              <a:lnSpc>
                <a:spcPts val="4196"/>
              </a:lnSpc>
            </a:pPr>
            <a:endParaRPr dirty="0"/>
          </a:p>
          <a:p>
            <a:pPr>
              <a:lnSpc>
                <a:spcPts val="4196"/>
              </a:lnSpc>
            </a:pPr>
            <a:r>
              <a:rPr lang="en-US" sz="2997" dirty="0">
                <a:solidFill>
                  <a:srgbClr val="000000"/>
                </a:solidFill>
                <a:latin typeface="Alegreya Bold"/>
              </a:rPr>
              <a:t>]</a:t>
            </a:r>
          </a:p>
          <a:p>
            <a:pPr>
              <a:lnSpc>
                <a:spcPts val="4196"/>
              </a:lnSpc>
            </a:pPr>
            <a:endParaRPr lang="en-US" sz="2997" dirty="0">
              <a:solidFill>
                <a:srgbClr val="000000"/>
              </a:solidFill>
              <a:latin typeface="Alegreya Bold"/>
            </a:endParaRP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 Internationalization</a:t>
            </a:r>
          </a:p>
          <a:p>
            <a:pPr>
              <a:lnSpc>
                <a:spcPts val="4196"/>
              </a:lnSpc>
            </a:pPr>
            <a:r>
              <a:rPr lang="en-US" sz="2997" dirty="0">
                <a:solidFill>
                  <a:srgbClr val="000000"/>
                </a:solidFill>
                <a:latin typeface="Alegreya Bold"/>
              </a:rPr>
              <a:t># https://docs.djangoproject.com/en/2.1/topics/i18n/</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LANGUAGE_CODE = '</a:t>
            </a:r>
            <a:r>
              <a:rPr lang="en-US" sz="2997" dirty="0" err="1">
                <a:solidFill>
                  <a:srgbClr val="000000"/>
                </a:solidFill>
                <a:latin typeface="Alegreya Bold"/>
              </a:rPr>
              <a:t>en</a:t>
            </a:r>
            <a:r>
              <a:rPr lang="en-US" sz="2997" dirty="0">
                <a:solidFill>
                  <a:srgbClr val="000000"/>
                </a:solidFill>
                <a:latin typeface="Alegreya Bold"/>
              </a:rPr>
              <a:t>-us'</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TIME_ZONE = 'UTC'</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USE_I18N = True</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USE_L10N = True</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USE_TZ = True</a:t>
            </a:r>
          </a:p>
          <a:p>
            <a:pPr>
              <a:lnSpc>
                <a:spcPts val="4196"/>
              </a:lnSpc>
            </a:pPr>
            <a:endParaRPr lang="en-US" sz="2997" dirty="0">
              <a:solidFill>
                <a:srgbClr val="000000"/>
              </a:solidFill>
              <a:latin typeface="Alegreya Bold"/>
            </a:endParaRPr>
          </a:p>
          <a:p>
            <a:pPr>
              <a:lnSpc>
                <a:spcPts val="4196"/>
              </a:lnSpc>
            </a:pPr>
            <a:endParaRPr lang="en-US" sz="2997" dirty="0">
              <a:solidFill>
                <a:srgbClr val="000000"/>
              </a:solidFill>
              <a:latin typeface="Alegreya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839546" y="-512594"/>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2419200" y="-51259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0" y="416154"/>
            <a:ext cx="2390017"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SAMPLE CODE:</a:t>
            </a:r>
          </a:p>
        </p:txBody>
      </p:sp>
      <p:sp>
        <p:nvSpPr>
          <p:cNvPr id="17" name="TextBox 17"/>
          <p:cNvSpPr txBox="1"/>
          <p:nvPr/>
        </p:nvSpPr>
        <p:spPr>
          <a:xfrm>
            <a:off x="3522678" y="998254"/>
            <a:ext cx="14760531" cy="9401232"/>
          </a:xfrm>
          <a:prstGeom prst="rect">
            <a:avLst/>
          </a:prstGeom>
        </p:spPr>
        <p:txBody>
          <a:bodyPr lIns="0" tIns="0" rIns="0" bIns="0" rtlCol="0" anchor="t">
            <a:spAutoFit/>
          </a:bodyPr>
          <a:lstStyle/>
          <a:p>
            <a:pPr>
              <a:lnSpc>
                <a:spcPts val="4196"/>
              </a:lnSpc>
            </a:pPr>
            <a:endParaRPr dirty="0"/>
          </a:p>
          <a:p>
            <a:pPr>
              <a:lnSpc>
                <a:spcPts val="4196"/>
              </a:lnSpc>
            </a:pPr>
            <a:r>
              <a:rPr lang="en-US" sz="2997" dirty="0">
                <a:solidFill>
                  <a:srgbClr val="000000"/>
                </a:solidFill>
                <a:latin typeface="Alegreya Bold"/>
              </a:rPr>
              <a:t># Static files (CSS, JavaScript, Images)</a:t>
            </a:r>
          </a:p>
          <a:p>
            <a:pPr>
              <a:lnSpc>
                <a:spcPts val="4196"/>
              </a:lnSpc>
            </a:pPr>
            <a:r>
              <a:rPr lang="en-US" sz="2997" dirty="0">
                <a:solidFill>
                  <a:srgbClr val="000000"/>
                </a:solidFill>
                <a:latin typeface="Alegreya Bold"/>
              </a:rPr>
              <a:t># https://docs.djangoproject.com/en/2.1/howto/static-files/</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STATIC_URL = '/static/'</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from </a:t>
            </a:r>
            <a:r>
              <a:rPr lang="en-US" sz="2997" dirty="0" err="1">
                <a:solidFill>
                  <a:srgbClr val="000000"/>
                </a:solidFill>
                <a:latin typeface="Alegreya Bold"/>
              </a:rPr>
              <a:t>django.contrib</a:t>
            </a:r>
            <a:r>
              <a:rPr lang="en-US" sz="2997" dirty="0">
                <a:solidFill>
                  <a:srgbClr val="000000"/>
                </a:solidFill>
                <a:latin typeface="Alegreya Bold"/>
              </a:rPr>
              <a:t> import admin</a:t>
            </a:r>
          </a:p>
          <a:p>
            <a:pPr>
              <a:lnSpc>
                <a:spcPts val="4196"/>
              </a:lnSpc>
            </a:pPr>
            <a:r>
              <a:rPr lang="en-US" sz="2997" dirty="0">
                <a:solidFill>
                  <a:srgbClr val="000000"/>
                </a:solidFill>
                <a:latin typeface="Alegreya Bold"/>
              </a:rPr>
              <a:t>from </a:t>
            </a:r>
            <a:r>
              <a:rPr lang="en-US" sz="2997" dirty="0" err="1">
                <a:solidFill>
                  <a:srgbClr val="000000"/>
                </a:solidFill>
                <a:latin typeface="Alegreya Bold"/>
              </a:rPr>
              <a:t>django.urls</a:t>
            </a:r>
            <a:r>
              <a:rPr lang="en-US" sz="2997" dirty="0">
                <a:solidFill>
                  <a:srgbClr val="000000"/>
                </a:solidFill>
                <a:latin typeface="Alegreya Bold"/>
              </a:rPr>
              <a:t> import path, include</a:t>
            </a:r>
          </a:p>
          <a:p>
            <a:pPr>
              <a:lnSpc>
                <a:spcPts val="4196"/>
              </a:lnSpc>
            </a:pPr>
            <a:endParaRPr lang="en-US" sz="2997" dirty="0">
              <a:solidFill>
                <a:srgbClr val="000000"/>
              </a:solidFill>
              <a:latin typeface="Alegreya Bold"/>
            </a:endParaRPr>
          </a:p>
          <a:p>
            <a:pPr>
              <a:lnSpc>
                <a:spcPts val="4196"/>
              </a:lnSpc>
            </a:pPr>
            <a:r>
              <a:rPr lang="en-US" sz="2997" dirty="0" err="1">
                <a:solidFill>
                  <a:srgbClr val="000000"/>
                </a:solidFill>
                <a:latin typeface="Alegreya Bold"/>
              </a:rPr>
              <a:t>urlpatterns</a:t>
            </a:r>
            <a:r>
              <a:rPr lang="en-US" sz="2997" dirty="0">
                <a:solidFill>
                  <a:srgbClr val="000000"/>
                </a:solidFill>
                <a:latin typeface="Alegreya Bold"/>
              </a:rPr>
              <a:t> = [</a:t>
            </a:r>
          </a:p>
          <a:p>
            <a:pPr>
              <a:lnSpc>
                <a:spcPts val="4196"/>
              </a:lnSpc>
            </a:pPr>
            <a:r>
              <a:rPr lang="en-US" sz="2997" dirty="0">
                <a:solidFill>
                  <a:srgbClr val="000000"/>
                </a:solidFill>
                <a:latin typeface="Alegreya Bold"/>
              </a:rPr>
              <a:t> path('admin/', </a:t>
            </a:r>
            <a:r>
              <a:rPr lang="en-US" sz="2997" dirty="0" err="1">
                <a:solidFill>
                  <a:srgbClr val="000000"/>
                </a:solidFill>
                <a:latin typeface="Alegreya Bold"/>
              </a:rPr>
              <a:t>admin.site.urls</a:t>
            </a:r>
            <a:r>
              <a:rPr lang="en-US" sz="2997" dirty="0">
                <a:solidFill>
                  <a:srgbClr val="000000"/>
                </a:solidFill>
                <a:latin typeface="Alegreya Bold"/>
              </a:rPr>
              <a:t>),</a:t>
            </a:r>
          </a:p>
          <a:p>
            <a:pPr>
              <a:lnSpc>
                <a:spcPts val="4196"/>
              </a:lnSpc>
            </a:pPr>
            <a:r>
              <a:rPr lang="en-US" sz="2997" dirty="0">
                <a:solidFill>
                  <a:srgbClr val="000000"/>
                </a:solidFill>
                <a:latin typeface="Alegreya Bold"/>
              </a:rPr>
              <a:t> path('', include('</a:t>
            </a:r>
            <a:r>
              <a:rPr lang="en-US" sz="2997" dirty="0" err="1">
                <a:solidFill>
                  <a:srgbClr val="000000"/>
                </a:solidFill>
                <a:latin typeface="Alegreya Bold"/>
              </a:rPr>
              <a:t>PlantDiseaseApp.urls</a:t>
            </a:r>
            <a:r>
              <a:rPr lang="en-US" sz="2997" dirty="0">
                <a:solidFill>
                  <a:srgbClr val="000000"/>
                </a:solidFill>
                <a:latin typeface="Alegreya Bold"/>
              </a:rPr>
              <a:t>')),</a:t>
            </a:r>
          </a:p>
          <a:p>
            <a:pPr>
              <a:lnSpc>
                <a:spcPts val="4196"/>
              </a:lnSpc>
            </a:pPr>
            <a:r>
              <a:rPr lang="en-US" sz="2997" dirty="0">
                <a:solidFill>
                  <a:srgbClr val="000000"/>
                </a:solidFill>
                <a:latin typeface="Alegreya Bold"/>
              </a:rPr>
              <a:t>]</a:t>
            </a:r>
          </a:p>
          <a:p>
            <a:pPr>
              <a:lnSpc>
                <a:spcPts val="4196"/>
              </a:lnSpc>
            </a:pPr>
            <a:r>
              <a:rPr lang="en-US" sz="2997" dirty="0">
                <a:solidFill>
                  <a:srgbClr val="000000"/>
                </a:solidFill>
                <a:latin typeface="Alegreya Bold"/>
              </a:rPr>
              <a:t>import </a:t>
            </a:r>
            <a:r>
              <a:rPr lang="en-US" sz="2997" dirty="0" err="1">
                <a:solidFill>
                  <a:srgbClr val="000000"/>
                </a:solidFill>
                <a:latin typeface="Alegreya Bold"/>
              </a:rPr>
              <a:t>os</a:t>
            </a:r>
            <a:endParaRPr lang="en-US" sz="2997" dirty="0">
              <a:solidFill>
                <a:srgbClr val="000000"/>
              </a:solidFill>
              <a:latin typeface="Alegreya Bold"/>
            </a:endParaRPr>
          </a:p>
          <a:p>
            <a:pPr>
              <a:lnSpc>
                <a:spcPts val="4196"/>
              </a:lnSpc>
            </a:pPr>
            <a:r>
              <a:rPr lang="en-US" sz="2997" dirty="0">
                <a:solidFill>
                  <a:srgbClr val="000000"/>
                </a:solidFill>
                <a:latin typeface="Alegreya Bold"/>
              </a:rPr>
              <a:t>from </a:t>
            </a:r>
            <a:r>
              <a:rPr lang="en-US" sz="2997" dirty="0" err="1">
                <a:solidFill>
                  <a:srgbClr val="000000"/>
                </a:solidFill>
                <a:latin typeface="Alegreya Bold"/>
              </a:rPr>
              <a:t>django.core.wsgi</a:t>
            </a:r>
            <a:r>
              <a:rPr lang="en-US" sz="2997" dirty="0">
                <a:solidFill>
                  <a:srgbClr val="000000"/>
                </a:solidFill>
                <a:latin typeface="Alegreya Bold"/>
              </a:rPr>
              <a:t> import </a:t>
            </a:r>
            <a:r>
              <a:rPr lang="en-US" sz="2997" dirty="0" err="1">
                <a:solidFill>
                  <a:srgbClr val="000000"/>
                </a:solidFill>
                <a:latin typeface="Alegreya Bold"/>
              </a:rPr>
              <a:t>get_wsgi_application</a:t>
            </a:r>
            <a:endParaRPr lang="en-US" sz="2997" dirty="0">
              <a:solidFill>
                <a:srgbClr val="000000"/>
              </a:solidFill>
              <a:latin typeface="Alegreya Bold"/>
            </a:endParaRPr>
          </a:p>
          <a:p>
            <a:pPr>
              <a:lnSpc>
                <a:spcPts val="4196"/>
              </a:lnSpc>
            </a:pPr>
            <a:r>
              <a:rPr lang="en-US" sz="2997" dirty="0" err="1">
                <a:solidFill>
                  <a:srgbClr val="000000"/>
                </a:solidFill>
                <a:latin typeface="Alegreya Bold"/>
              </a:rPr>
              <a:t>os.environ.setdefault</a:t>
            </a:r>
            <a:r>
              <a:rPr lang="en-US" sz="2997" dirty="0">
                <a:solidFill>
                  <a:srgbClr val="000000"/>
                </a:solidFill>
                <a:latin typeface="Alegreya Bold"/>
              </a:rPr>
              <a:t>('DJANGO_SETTINGS_MODULE', '</a:t>
            </a:r>
            <a:r>
              <a:rPr lang="en-US" sz="2997" dirty="0" err="1">
                <a:solidFill>
                  <a:srgbClr val="000000"/>
                </a:solidFill>
                <a:latin typeface="Alegreya Bold"/>
              </a:rPr>
              <a:t>PlantDisease.settings</a:t>
            </a:r>
            <a:r>
              <a:rPr lang="en-US" sz="2997" dirty="0">
                <a:solidFill>
                  <a:srgbClr val="000000"/>
                </a:solidFill>
                <a:latin typeface="Alegreya Bold"/>
              </a:rPr>
              <a:t>')</a:t>
            </a:r>
          </a:p>
          <a:p>
            <a:pPr>
              <a:lnSpc>
                <a:spcPts val="4196"/>
              </a:lnSpc>
            </a:pPr>
            <a:r>
              <a:rPr lang="en-US" sz="2997" dirty="0">
                <a:solidFill>
                  <a:srgbClr val="000000"/>
                </a:solidFill>
                <a:latin typeface="Alegreya Bold"/>
              </a:rPr>
              <a:t>application = </a:t>
            </a:r>
            <a:r>
              <a:rPr lang="en-US" sz="2997" dirty="0" err="1">
                <a:solidFill>
                  <a:srgbClr val="000000"/>
                </a:solidFill>
                <a:latin typeface="Alegreya Bold"/>
              </a:rPr>
              <a:t>get_wsgi_application</a:t>
            </a:r>
            <a:r>
              <a:rPr lang="en-US" sz="2997" dirty="0">
                <a:solidFill>
                  <a:srgbClr val="000000"/>
                </a:solidFill>
                <a:latin typeface="Alegreya Bold"/>
              </a:rPr>
              <a:t>()</a:t>
            </a:r>
          </a:p>
          <a:p>
            <a:pPr>
              <a:lnSpc>
                <a:spcPts val="4196"/>
              </a:lnSpc>
            </a:pPr>
            <a:endParaRPr lang="en-US" sz="2997" dirty="0">
              <a:solidFill>
                <a:srgbClr val="000000"/>
              </a:solidFill>
              <a:latin typeface="Alegreya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367882" y="-512594"/>
            <a:ext cx="6245999"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2852582" y="-51259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Freeform 16"/>
          <p:cNvSpPr/>
          <p:nvPr/>
        </p:nvSpPr>
        <p:spPr>
          <a:xfrm>
            <a:off x="3371459" y="1941630"/>
            <a:ext cx="6614233" cy="3653330"/>
          </a:xfrm>
          <a:custGeom>
            <a:avLst/>
            <a:gdLst/>
            <a:ahLst/>
            <a:cxnLst/>
            <a:rect l="l" t="t" r="r" b="b"/>
            <a:pathLst>
              <a:path w="6614233" h="3653330">
                <a:moveTo>
                  <a:pt x="0" y="0"/>
                </a:moveTo>
                <a:lnTo>
                  <a:pt x="6614234" y="0"/>
                </a:lnTo>
                <a:lnTo>
                  <a:pt x="6614234" y="3653331"/>
                </a:lnTo>
                <a:lnTo>
                  <a:pt x="0" y="3653331"/>
                </a:lnTo>
                <a:lnTo>
                  <a:pt x="0" y="0"/>
                </a:lnTo>
                <a:close/>
              </a:path>
            </a:pathLst>
          </a:custGeom>
          <a:blipFill>
            <a:blip r:embed="rId22"/>
            <a:stretch>
              <a:fillRect/>
            </a:stretch>
          </a:blipFill>
        </p:spPr>
        <p:txBody>
          <a:bodyPr/>
          <a:lstStyle/>
          <a:p>
            <a:endParaRPr lang="en-IN"/>
          </a:p>
        </p:txBody>
      </p:sp>
      <p:sp>
        <p:nvSpPr>
          <p:cNvPr id="17" name="Freeform 17"/>
          <p:cNvSpPr/>
          <p:nvPr/>
        </p:nvSpPr>
        <p:spPr>
          <a:xfrm>
            <a:off x="10478357" y="1937577"/>
            <a:ext cx="7116109" cy="3836028"/>
          </a:xfrm>
          <a:custGeom>
            <a:avLst/>
            <a:gdLst/>
            <a:ahLst/>
            <a:cxnLst/>
            <a:rect l="l" t="t" r="r" b="b"/>
            <a:pathLst>
              <a:path w="7116109" h="3836028">
                <a:moveTo>
                  <a:pt x="0" y="0"/>
                </a:moveTo>
                <a:lnTo>
                  <a:pt x="7116109" y="0"/>
                </a:lnTo>
                <a:lnTo>
                  <a:pt x="7116109" y="3836028"/>
                </a:lnTo>
                <a:lnTo>
                  <a:pt x="0" y="3836028"/>
                </a:lnTo>
                <a:lnTo>
                  <a:pt x="0" y="0"/>
                </a:lnTo>
                <a:close/>
              </a:path>
            </a:pathLst>
          </a:custGeom>
          <a:blipFill>
            <a:blip r:embed="rId23"/>
            <a:stretch>
              <a:fillRect/>
            </a:stretch>
          </a:blipFill>
        </p:spPr>
        <p:txBody>
          <a:bodyPr/>
          <a:lstStyle/>
          <a:p>
            <a:endParaRPr lang="en-IN"/>
          </a:p>
        </p:txBody>
      </p:sp>
      <p:sp>
        <p:nvSpPr>
          <p:cNvPr id="18" name="Freeform 18"/>
          <p:cNvSpPr/>
          <p:nvPr/>
        </p:nvSpPr>
        <p:spPr>
          <a:xfrm>
            <a:off x="3511255" y="6254391"/>
            <a:ext cx="6614233" cy="3798017"/>
          </a:xfrm>
          <a:custGeom>
            <a:avLst/>
            <a:gdLst/>
            <a:ahLst/>
            <a:cxnLst/>
            <a:rect l="l" t="t" r="r" b="b"/>
            <a:pathLst>
              <a:path w="6614233" h="3798017">
                <a:moveTo>
                  <a:pt x="0" y="0"/>
                </a:moveTo>
                <a:lnTo>
                  <a:pt x="6614234" y="0"/>
                </a:lnTo>
                <a:lnTo>
                  <a:pt x="6614234" y="3798017"/>
                </a:lnTo>
                <a:lnTo>
                  <a:pt x="0" y="3798017"/>
                </a:lnTo>
                <a:lnTo>
                  <a:pt x="0" y="0"/>
                </a:lnTo>
                <a:close/>
              </a:path>
            </a:pathLst>
          </a:custGeom>
          <a:blipFill>
            <a:blip r:embed="rId24"/>
            <a:stretch>
              <a:fillRect/>
            </a:stretch>
          </a:blipFill>
        </p:spPr>
        <p:txBody>
          <a:bodyPr/>
          <a:lstStyle/>
          <a:p>
            <a:endParaRPr lang="en-IN"/>
          </a:p>
        </p:txBody>
      </p:sp>
      <p:sp>
        <p:nvSpPr>
          <p:cNvPr id="19" name="Freeform 19"/>
          <p:cNvSpPr/>
          <p:nvPr/>
        </p:nvSpPr>
        <p:spPr>
          <a:xfrm>
            <a:off x="10575600" y="6254391"/>
            <a:ext cx="7092616" cy="3668212"/>
          </a:xfrm>
          <a:custGeom>
            <a:avLst/>
            <a:gdLst/>
            <a:ahLst/>
            <a:cxnLst/>
            <a:rect l="l" t="t" r="r" b="b"/>
            <a:pathLst>
              <a:path w="7092616" h="3668212">
                <a:moveTo>
                  <a:pt x="0" y="0"/>
                </a:moveTo>
                <a:lnTo>
                  <a:pt x="7092616" y="0"/>
                </a:lnTo>
                <a:lnTo>
                  <a:pt x="7092616" y="3668212"/>
                </a:lnTo>
                <a:lnTo>
                  <a:pt x="0" y="3668212"/>
                </a:lnTo>
                <a:lnTo>
                  <a:pt x="0" y="0"/>
                </a:lnTo>
                <a:close/>
              </a:path>
            </a:pathLst>
          </a:custGeom>
          <a:blipFill>
            <a:blip r:embed="rId25"/>
            <a:stretch>
              <a:fillRect/>
            </a:stretch>
          </a:blipFill>
        </p:spPr>
        <p:txBody>
          <a:bodyPr/>
          <a:lstStyle/>
          <a:p>
            <a:endParaRPr lang="en-IN"/>
          </a:p>
        </p:txBody>
      </p:sp>
      <p:sp>
        <p:nvSpPr>
          <p:cNvPr id="20" name="TextBox 20"/>
          <p:cNvSpPr txBox="1"/>
          <p:nvPr/>
        </p:nvSpPr>
        <p:spPr>
          <a:xfrm flipH="1">
            <a:off x="-645087" y="1118759"/>
            <a:ext cx="3488711"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RESULTS: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938352" y="-297644"/>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2852582" y="-297644"/>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dirty="0"/>
          </a:p>
        </p:txBody>
      </p:sp>
      <p:sp>
        <p:nvSpPr>
          <p:cNvPr id="16" name="Freeform 16"/>
          <p:cNvSpPr/>
          <p:nvPr/>
        </p:nvSpPr>
        <p:spPr>
          <a:xfrm>
            <a:off x="336566" y="2561797"/>
            <a:ext cx="17787130" cy="6531212"/>
          </a:xfrm>
          <a:custGeom>
            <a:avLst/>
            <a:gdLst/>
            <a:ahLst/>
            <a:cxnLst/>
            <a:rect l="l" t="t" r="r" b="b"/>
            <a:pathLst>
              <a:path w="17787130" h="6531212">
                <a:moveTo>
                  <a:pt x="0" y="0"/>
                </a:moveTo>
                <a:lnTo>
                  <a:pt x="17787130" y="0"/>
                </a:lnTo>
                <a:lnTo>
                  <a:pt x="17787130" y="6531212"/>
                </a:lnTo>
                <a:lnTo>
                  <a:pt x="0" y="6531212"/>
                </a:lnTo>
                <a:lnTo>
                  <a:pt x="0" y="0"/>
                </a:lnTo>
                <a:close/>
              </a:path>
            </a:pathLst>
          </a:custGeom>
          <a:blipFill>
            <a:blip r:embed="rId22"/>
            <a:stretch>
              <a:fillRect/>
            </a:stretch>
          </a:blipFill>
        </p:spPr>
        <p:txBody>
          <a:bodyPr/>
          <a:lstStyle/>
          <a:p>
            <a:endParaRPr lang="en-IN"/>
          </a:p>
        </p:txBody>
      </p:sp>
      <p:sp>
        <p:nvSpPr>
          <p:cNvPr id="18" name="TextBox 20">
            <a:extLst>
              <a:ext uri="{FF2B5EF4-FFF2-40B4-BE49-F238E27FC236}">
                <a16:creationId xmlns:a16="http://schemas.microsoft.com/office/drawing/2014/main" id="{EDB2095E-59A9-BB81-267F-E2A1F903454D}"/>
              </a:ext>
            </a:extLst>
          </p:cNvPr>
          <p:cNvSpPr txBox="1"/>
          <p:nvPr/>
        </p:nvSpPr>
        <p:spPr>
          <a:xfrm flipH="1">
            <a:off x="-533401" y="1118760"/>
            <a:ext cx="3124199"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4761" y="-952500"/>
            <a:ext cx="6717663"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4160201" y="-952500"/>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4710" y="1230103"/>
            <a:ext cx="4155457"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CONCLUSION:</a:t>
            </a:r>
          </a:p>
        </p:txBody>
      </p:sp>
      <p:sp>
        <p:nvSpPr>
          <p:cNvPr id="17" name="TextBox 17"/>
          <p:cNvSpPr txBox="1"/>
          <p:nvPr/>
        </p:nvSpPr>
        <p:spPr>
          <a:xfrm>
            <a:off x="5367572" y="1230103"/>
            <a:ext cx="13453827" cy="7521226"/>
          </a:xfrm>
          <a:prstGeom prst="rect">
            <a:avLst/>
          </a:prstGeom>
        </p:spPr>
        <p:txBody>
          <a:bodyPr wrap="square" lIns="0" tIns="0" rIns="0" bIns="0" rtlCol="0" anchor="t">
            <a:spAutoFit/>
          </a:bodyPr>
          <a:lstStyle/>
          <a:p>
            <a:pPr>
              <a:lnSpc>
                <a:spcPts val="4196"/>
              </a:lnSpc>
            </a:pPr>
            <a:r>
              <a:rPr lang="en-US" sz="2997" dirty="0">
                <a:solidFill>
                  <a:srgbClr val="000000"/>
                </a:solidFill>
                <a:latin typeface="Alegreya Bold"/>
              </a:rPr>
              <a:t>In conclusion, our project on plant disease identification has successfully demonstrated the potential of machine learning and image recognition techniques to accurately detect and diagnose various plant diseases. </a:t>
            </a:r>
          </a:p>
          <a:p>
            <a:pPr>
              <a:lnSpc>
                <a:spcPts val="4196"/>
              </a:lnSpc>
            </a:pPr>
            <a:r>
              <a:rPr lang="en-US" sz="2997" dirty="0">
                <a:solidFill>
                  <a:srgbClr val="000000"/>
                </a:solidFill>
                <a:latin typeface="Alegreya Bold"/>
              </a:rPr>
              <a:t>Through extensive data collection, model training, and testing, we have achieved promising results in terms of disease detection accuracy. </a:t>
            </a:r>
          </a:p>
          <a:p>
            <a:pPr>
              <a:lnSpc>
                <a:spcPts val="4196"/>
              </a:lnSpc>
            </a:pPr>
            <a:r>
              <a:rPr lang="en-US" sz="2997" dirty="0">
                <a:solidFill>
                  <a:srgbClr val="000000"/>
                </a:solidFill>
                <a:latin typeface="Alegreya Bold"/>
              </a:rPr>
              <a:t>This technology holds great promise for farmers and agricultural professionals, as it can help in early disease detection, reducing crop loss, and improving overall crop yield.</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 However, there is room for further refinement and optimization of the models, and future research should focus on scalability and real-world deployment. </a:t>
            </a:r>
          </a:p>
          <a:p>
            <a:pPr>
              <a:lnSpc>
                <a:spcPts val="4196"/>
              </a:lnSpc>
            </a:pPr>
            <a:endParaRPr lang="en-US" sz="2997" dirty="0">
              <a:solidFill>
                <a:srgbClr val="000000"/>
              </a:solidFill>
              <a:latin typeface="Alegreya Bold"/>
            </a:endParaRPr>
          </a:p>
          <a:p>
            <a:pPr>
              <a:lnSpc>
                <a:spcPts val="4196"/>
              </a:lnSpc>
            </a:pPr>
            <a:r>
              <a:rPr lang="en-US" sz="2997" dirty="0">
                <a:solidFill>
                  <a:srgbClr val="000000"/>
                </a:solidFill>
                <a:latin typeface="Alegreya Bold"/>
              </a:rPr>
              <a:t>Overall, our project underscores the importance of leveraging technology to address critical challenges in agriculture and enhance food security.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42104" y="-340504"/>
            <a:ext cx="6717663" cy="1096800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5" name="Freeform 15"/>
          <p:cNvSpPr/>
          <p:nvPr/>
        </p:nvSpPr>
        <p:spPr>
          <a:xfrm>
            <a:off x="3119237" y="-321859"/>
            <a:ext cx="16543066" cy="1096800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TextBox 16"/>
          <p:cNvSpPr txBox="1"/>
          <p:nvPr/>
        </p:nvSpPr>
        <p:spPr>
          <a:xfrm>
            <a:off x="255366" y="962025"/>
            <a:ext cx="3041860" cy="1284262"/>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FUTURE SCOPE:</a:t>
            </a:r>
          </a:p>
        </p:txBody>
      </p:sp>
      <p:sp>
        <p:nvSpPr>
          <p:cNvPr id="17" name="TextBox 17"/>
          <p:cNvSpPr txBox="1"/>
          <p:nvPr/>
        </p:nvSpPr>
        <p:spPr>
          <a:xfrm>
            <a:off x="3807742" y="2163276"/>
            <a:ext cx="15166057" cy="7867923"/>
          </a:xfrm>
          <a:prstGeom prst="rect">
            <a:avLst/>
          </a:prstGeom>
        </p:spPr>
        <p:txBody>
          <a:bodyPr wrap="square" lIns="0" tIns="0" rIns="0" bIns="0" rtlCol="0" anchor="t">
            <a:spAutoFit/>
          </a:bodyPr>
          <a:lstStyle/>
          <a:p>
            <a:pPr marL="631747" lvl="1" indent="-315874">
              <a:lnSpc>
                <a:spcPts val="4096"/>
              </a:lnSpc>
              <a:buFont typeface="Arial"/>
              <a:buChar char="•"/>
            </a:pPr>
            <a:r>
              <a:rPr lang="en-US" sz="2926" dirty="0">
                <a:solidFill>
                  <a:srgbClr val="FF3131"/>
                </a:solidFill>
                <a:latin typeface="Alegreya Bold"/>
              </a:rPr>
              <a:t>Real-Time Monitoring</a:t>
            </a:r>
            <a:r>
              <a:rPr lang="en-US" sz="2926" dirty="0">
                <a:solidFill>
                  <a:srgbClr val="000000"/>
                </a:solidFill>
                <a:latin typeface="Alegreya Bold"/>
              </a:rPr>
              <a:t>: Integrating real-time disease monitoring using IoT devices and sensors can enhance your project's practicality. This would allow farmers to continuously monitor their crops and receive immediate alerts when diseases are detected.</a:t>
            </a:r>
          </a:p>
          <a:p>
            <a:pPr marL="631747" lvl="1" indent="-315874">
              <a:lnSpc>
                <a:spcPts val="4096"/>
              </a:lnSpc>
              <a:buFont typeface="Arial"/>
              <a:buChar char="•"/>
            </a:pPr>
            <a:r>
              <a:rPr lang="en-US" sz="2926" dirty="0">
                <a:solidFill>
                  <a:srgbClr val="FF3131"/>
                </a:solidFill>
                <a:latin typeface="Alegreya Bold"/>
              </a:rPr>
              <a:t>Data Collection and Sharing</a:t>
            </a:r>
            <a:r>
              <a:rPr lang="en-US" sz="2926" dirty="0">
                <a:solidFill>
                  <a:srgbClr val="DC5E4E"/>
                </a:solidFill>
                <a:latin typeface="Alegreya Bold"/>
              </a:rPr>
              <a:t>:</a:t>
            </a:r>
            <a:r>
              <a:rPr lang="en-US" sz="2926" dirty="0">
                <a:solidFill>
                  <a:srgbClr val="000000"/>
                </a:solidFill>
                <a:latin typeface="Alegreya Bold"/>
              </a:rPr>
              <a:t> Establish a platform for farmers to share disease data and images. This collaborative approach can help create a broader dataset, improve model accuracy, and promote knowledge sharing among agricultural communities.</a:t>
            </a:r>
          </a:p>
          <a:p>
            <a:pPr marL="631747" lvl="1" indent="-315874">
              <a:lnSpc>
                <a:spcPts val="4096"/>
              </a:lnSpc>
              <a:buFont typeface="Arial"/>
              <a:buChar char="•"/>
            </a:pPr>
            <a:r>
              <a:rPr lang="en-US" sz="2926" dirty="0">
                <a:solidFill>
                  <a:srgbClr val="FF3131"/>
                </a:solidFill>
                <a:latin typeface="Alegreya Bold"/>
              </a:rPr>
              <a:t>Localization</a:t>
            </a:r>
            <a:r>
              <a:rPr lang="en-US" sz="2926" dirty="0">
                <a:solidFill>
                  <a:srgbClr val="000000"/>
                </a:solidFill>
                <a:latin typeface="Alegreya Bold"/>
              </a:rPr>
              <a:t>: Adapt your model for different regions and climates. Plant diseases can vary depending on geographical location, so customizing your system for specific regions can be highly beneficial.</a:t>
            </a:r>
          </a:p>
          <a:p>
            <a:pPr marL="631747" lvl="1" indent="-315874">
              <a:lnSpc>
                <a:spcPts val="4096"/>
              </a:lnSpc>
              <a:buFont typeface="Arial"/>
              <a:buChar char="•"/>
            </a:pPr>
            <a:r>
              <a:rPr lang="en-US" sz="2926" dirty="0">
                <a:solidFill>
                  <a:srgbClr val="FF3131"/>
                </a:solidFill>
                <a:latin typeface="Alegreya Bold"/>
              </a:rPr>
              <a:t>Machine Learning Advancements</a:t>
            </a:r>
            <a:r>
              <a:rPr lang="en-US" sz="2926" dirty="0">
                <a:solidFill>
                  <a:srgbClr val="000000"/>
                </a:solidFill>
                <a:latin typeface="Alegreya Bold"/>
              </a:rPr>
              <a:t>: Keep up with advancements in machine learning and computer vision technologies. Incorporate state-of-the-art algorithms and techniques to improve the accuracy and efficiency of disease identification.</a:t>
            </a:r>
          </a:p>
          <a:p>
            <a:pPr marL="631747" lvl="1" indent="-315874">
              <a:lnSpc>
                <a:spcPts val="4096"/>
              </a:lnSpc>
              <a:buFont typeface="Arial"/>
              <a:buChar char="•"/>
            </a:pPr>
            <a:r>
              <a:rPr lang="en-US" sz="2926" dirty="0">
                <a:solidFill>
                  <a:srgbClr val="FF3131"/>
                </a:solidFill>
                <a:latin typeface="Alegreya Bold"/>
              </a:rPr>
              <a:t>Education and Training</a:t>
            </a:r>
            <a:r>
              <a:rPr lang="en-US" sz="2926" dirty="0">
                <a:solidFill>
                  <a:srgbClr val="000000"/>
                </a:solidFill>
                <a:latin typeface="Alegreya Bold"/>
              </a:rPr>
              <a:t>: Develop training programs and resources to educate farmers and agricultural workers on how to use your system effectively. Empowering them with the knowledge and skills to identify and manage plant diseases is essential for long-term success.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4764" y="15867"/>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4712" y="-297644"/>
            <a:ext cx="5975828" cy="1067565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dirty="0"/>
          </a:p>
        </p:txBody>
      </p:sp>
      <p:sp>
        <p:nvSpPr>
          <p:cNvPr id="15" name="Freeform 15"/>
          <p:cNvSpPr/>
          <p:nvPr/>
        </p:nvSpPr>
        <p:spPr>
          <a:xfrm>
            <a:off x="3060809" y="-297644"/>
            <a:ext cx="16543066" cy="1067565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dirty="0"/>
          </a:p>
        </p:txBody>
      </p:sp>
      <p:sp>
        <p:nvSpPr>
          <p:cNvPr id="16" name="TextBox 16"/>
          <p:cNvSpPr txBox="1"/>
          <p:nvPr/>
        </p:nvSpPr>
        <p:spPr>
          <a:xfrm>
            <a:off x="4677" y="1230103"/>
            <a:ext cx="3056132"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REFERENCES:</a:t>
            </a:r>
          </a:p>
        </p:txBody>
      </p:sp>
      <p:sp>
        <p:nvSpPr>
          <p:cNvPr id="17" name="TextBox 17"/>
          <p:cNvSpPr txBox="1"/>
          <p:nvPr/>
        </p:nvSpPr>
        <p:spPr>
          <a:xfrm>
            <a:off x="3335859" y="2859762"/>
            <a:ext cx="14266341" cy="4596130"/>
          </a:xfrm>
          <a:prstGeom prst="rect">
            <a:avLst/>
          </a:prstGeom>
        </p:spPr>
        <p:txBody>
          <a:bodyPr wrap="square" lIns="0" tIns="0" rIns="0" bIns="0" rtlCol="0" anchor="t">
            <a:spAutoFit/>
          </a:bodyPr>
          <a:lstStyle/>
          <a:p>
            <a:pPr>
              <a:lnSpc>
                <a:spcPts val="4503"/>
              </a:lnSpc>
            </a:pPr>
            <a:r>
              <a:rPr lang="en-US" sz="3216" dirty="0">
                <a:solidFill>
                  <a:srgbClr val="000000"/>
                </a:solidFill>
                <a:latin typeface="Alegreya Bold"/>
              </a:rPr>
              <a:t>[1] Lee SH, Chan CS, Mayo SJ, </a:t>
            </a:r>
            <a:r>
              <a:rPr lang="en-US" sz="3216" dirty="0" err="1">
                <a:solidFill>
                  <a:srgbClr val="000000"/>
                </a:solidFill>
                <a:latin typeface="Alegreya Bold"/>
              </a:rPr>
              <a:t>Remagnino</a:t>
            </a:r>
            <a:r>
              <a:rPr lang="en-US" sz="3216" dirty="0">
                <a:solidFill>
                  <a:srgbClr val="000000"/>
                </a:solidFill>
                <a:latin typeface="Alegreya Bold"/>
              </a:rPr>
              <a:t> P. How deep learning extracts and learns leaf features for plant classification. Pattern </a:t>
            </a:r>
            <a:r>
              <a:rPr lang="en-US" sz="3216" dirty="0" err="1">
                <a:solidFill>
                  <a:srgbClr val="000000"/>
                </a:solidFill>
                <a:latin typeface="Alegreya Bold"/>
              </a:rPr>
              <a:t>Recogn</a:t>
            </a:r>
            <a:r>
              <a:rPr lang="en-US" sz="3216" dirty="0">
                <a:solidFill>
                  <a:srgbClr val="000000"/>
                </a:solidFill>
                <a:latin typeface="Alegreya Bold"/>
              </a:rPr>
              <a:t>. 2017</a:t>
            </a:r>
          </a:p>
          <a:p>
            <a:pPr>
              <a:lnSpc>
                <a:spcPts val="4503"/>
              </a:lnSpc>
            </a:pPr>
            <a:endParaRPr lang="en-US" sz="3216" dirty="0">
              <a:solidFill>
                <a:srgbClr val="000000"/>
              </a:solidFill>
              <a:latin typeface="Alegreya Bold"/>
            </a:endParaRPr>
          </a:p>
          <a:p>
            <a:pPr>
              <a:lnSpc>
                <a:spcPts val="4503"/>
              </a:lnSpc>
            </a:pPr>
            <a:r>
              <a:rPr lang="en-US" sz="3216" dirty="0">
                <a:solidFill>
                  <a:srgbClr val="000000"/>
                </a:solidFill>
                <a:latin typeface="Alegreya Bold"/>
              </a:rPr>
              <a:t>[2] Kumar S, Singh SK. Occluded thermal face recognition using bag of CNN(</a:t>
            </a:r>
            <a:r>
              <a:rPr lang="en-US" sz="3216" dirty="0" err="1">
                <a:solidFill>
                  <a:srgbClr val="000000"/>
                </a:solidFill>
                <a:latin typeface="Alegreya Bold"/>
              </a:rPr>
              <a:t>BoCNN</a:t>
            </a:r>
            <a:r>
              <a:rPr lang="en-US" sz="3216" dirty="0">
                <a:solidFill>
                  <a:srgbClr val="000000"/>
                </a:solidFill>
                <a:latin typeface="Alegreya Bold"/>
              </a:rPr>
              <a:t>). IEEE Signal Process Lett. 2020</a:t>
            </a:r>
          </a:p>
          <a:p>
            <a:pPr>
              <a:lnSpc>
                <a:spcPts val="4503"/>
              </a:lnSpc>
            </a:pPr>
            <a:endParaRPr lang="en-US" sz="3216" dirty="0">
              <a:solidFill>
                <a:srgbClr val="000000"/>
              </a:solidFill>
              <a:latin typeface="Alegreya Bold"/>
            </a:endParaRPr>
          </a:p>
          <a:p>
            <a:pPr>
              <a:lnSpc>
                <a:spcPts val="4503"/>
              </a:lnSpc>
            </a:pPr>
            <a:r>
              <a:rPr lang="en-US" sz="3216" dirty="0">
                <a:solidFill>
                  <a:srgbClr val="000000"/>
                </a:solidFill>
                <a:latin typeface="Alegreya Bold"/>
              </a:rPr>
              <a:t> [3] Kumar S, Kaur R. Plant disease detection using image processing—a review. Int J </a:t>
            </a:r>
            <a:r>
              <a:rPr lang="en-US" sz="3216" dirty="0" err="1">
                <a:solidFill>
                  <a:srgbClr val="000000"/>
                </a:solidFill>
                <a:latin typeface="Alegreya Bold"/>
              </a:rPr>
              <a:t>Comput</a:t>
            </a:r>
            <a:r>
              <a:rPr lang="en-US" sz="3216" dirty="0">
                <a:solidFill>
                  <a:srgbClr val="000000"/>
                </a:solidFill>
                <a:latin typeface="Alegreya Bold"/>
              </a:rPr>
              <a:t> Appl. 2015;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Freeform 14"/>
          <p:cNvSpPr/>
          <p:nvPr/>
        </p:nvSpPr>
        <p:spPr>
          <a:xfrm>
            <a:off x="-152400" y="-662514"/>
            <a:ext cx="6856345" cy="11612028"/>
          </a:xfrm>
          <a:custGeom>
            <a:avLst/>
            <a:gdLst/>
            <a:ahLst/>
            <a:cxnLst/>
            <a:rect l="l" t="t" r="r" b="b"/>
            <a:pathLst>
              <a:path w="6717663" h="11612028">
                <a:moveTo>
                  <a:pt x="0" y="0"/>
                </a:moveTo>
                <a:lnTo>
                  <a:pt x="6717663" y="0"/>
                </a:lnTo>
                <a:lnTo>
                  <a:pt x="6717663" y="11612028"/>
                </a:lnTo>
                <a:lnTo>
                  <a:pt x="0" y="116120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dirty="0"/>
          </a:p>
        </p:txBody>
      </p:sp>
      <p:sp>
        <p:nvSpPr>
          <p:cNvPr id="15" name="Freeform 15"/>
          <p:cNvSpPr/>
          <p:nvPr/>
        </p:nvSpPr>
        <p:spPr>
          <a:xfrm>
            <a:off x="3520377" y="-668880"/>
            <a:ext cx="16543066" cy="11612028"/>
          </a:xfrm>
          <a:custGeom>
            <a:avLst/>
            <a:gdLst/>
            <a:ahLst/>
            <a:cxnLst/>
            <a:rect l="l" t="t" r="r" b="b"/>
            <a:pathLst>
              <a:path w="16543066" h="11612028">
                <a:moveTo>
                  <a:pt x="0" y="0"/>
                </a:moveTo>
                <a:lnTo>
                  <a:pt x="16543066" y="0"/>
                </a:lnTo>
                <a:lnTo>
                  <a:pt x="16543066" y="11612028"/>
                </a:lnTo>
                <a:lnTo>
                  <a:pt x="0" y="116120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6" name="Freeform 16"/>
          <p:cNvSpPr/>
          <p:nvPr/>
        </p:nvSpPr>
        <p:spPr>
          <a:xfrm>
            <a:off x="6637780" y="2271154"/>
            <a:ext cx="3335969" cy="3335969"/>
          </a:xfrm>
          <a:custGeom>
            <a:avLst/>
            <a:gdLst/>
            <a:ahLst/>
            <a:cxnLst/>
            <a:rect l="l" t="t" r="r" b="b"/>
            <a:pathLst>
              <a:path w="3335969" h="3335969">
                <a:moveTo>
                  <a:pt x="0" y="0"/>
                </a:moveTo>
                <a:lnTo>
                  <a:pt x="3335969" y="0"/>
                </a:lnTo>
                <a:lnTo>
                  <a:pt x="3335969" y="3335968"/>
                </a:lnTo>
                <a:lnTo>
                  <a:pt x="0" y="333596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7" name="TextBox 17"/>
          <p:cNvSpPr txBox="1"/>
          <p:nvPr/>
        </p:nvSpPr>
        <p:spPr>
          <a:xfrm>
            <a:off x="1" y="1242610"/>
            <a:ext cx="3367975" cy="630237"/>
          </a:xfrm>
          <a:prstGeom prst="rect">
            <a:avLst/>
          </a:prstGeom>
        </p:spPr>
        <p:txBody>
          <a:bodyPr wrap="square" lIns="0" tIns="0" rIns="0" bIns="0" rtlCol="0" anchor="t">
            <a:spAutoFit/>
          </a:bodyPr>
          <a:lstStyle/>
          <a:p>
            <a:pPr algn="ctr">
              <a:lnSpc>
                <a:spcPts val="5083"/>
              </a:lnSpc>
            </a:pPr>
            <a:r>
              <a:rPr lang="en-US" sz="3631" dirty="0">
                <a:solidFill>
                  <a:srgbClr val="000000"/>
                </a:solidFill>
                <a:latin typeface="Alegreya Bold"/>
              </a:rPr>
              <a:t>GITHUB LINK:</a:t>
            </a:r>
          </a:p>
        </p:txBody>
      </p:sp>
      <p:sp>
        <p:nvSpPr>
          <p:cNvPr id="18" name="TextBox 18"/>
          <p:cNvSpPr txBox="1"/>
          <p:nvPr/>
        </p:nvSpPr>
        <p:spPr>
          <a:xfrm>
            <a:off x="4571999" y="7022004"/>
            <a:ext cx="15985443" cy="666786"/>
          </a:xfrm>
          <a:prstGeom prst="rect">
            <a:avLst/>
          </a:prstGeom>
        </p:spPr>
        <p:txBody>
          <a:bodyPr wrap="square" lIns="0" tIns="0" rIns="0" bIns="0" rtlCol="0" anchor="t">
            <a:spAutoFit/>
          </a:bodyPr>
          <a:lstStyle/>
          <a:p>
            <a:pPr>
              <a:lnSpc>
                <a:spcPts val="5364"/>
              </a:lnSpc>
            </a:pPr>
            <a:r>
              <a:rPr lang="en-US" sz="3831" u="sng" dirty="0">
                <a:solidFill>
                  <a:srgbClr val="000000"/>
                </a:solidFill>
                <a:latin typeface="Alegreya Bold"/>
                <a:hlinkClick r:id="rId24" tooltip="https://github.com/Sulakshana3007/Plant-Disease-Detection"/>
              </a:rPr>
              <a:t>https://github.com/Sulakshana3007/Plant-Disease-Detection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0"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rot="4791364">
            <a:off x="9733720" y="5138738"/>
            <a:ext cx="10474395" cy="9525"/>
            <a:chOff x="0" y="0"/>
            <a:chExt cx="13965860" cy="12700"/>
          </a:xfrm>
        </p:grpSpPr>
        <p:sp>
          <p:nvSpPr>
            <p:cNvPr id="4" name="Freeform 4"/>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5" name="Group 5"/>
          <p:cNvGrpSpPr/>
          <p:nvPr/>
        </p:nvGrpSpPr>
        <p:grpSpPr>
          <a:xfrm rot="8776573">
            <a:off x="10401719" y="7899798"/>
            <a:ext cx="8617700" cy="9525"/>
            <a:chOff x="0" y="0"/>
            <a:chExt cx="11490267" cy="12700"/>
          </a:xfrm>
        </p:grpSpPr>
        <p:sp>
          <p:nvSpPr>
            <p:cNvPr id="6" name="Freeform 6"/>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7" name="Freeform 7"/>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2" name="Freeform 12"/>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3" name="Freeform 13"/>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4" name="Freeform 14"/>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grpSp>
        <p:nvGrpSpPr>
          <p:cNvPr id="15" name="Group 15"/>
          <p:cNvGrpSpPr/>
          <p:nvPr/>
        </p:nvGrpSpPr>
        <p:grpSpPr>
          <a:xfrm>
            <a:off x="0" y="0"/>
            <a:ext cx="18288000" cy="10287000"/>
            <a:chOff x="0" y="0"/>
            <a:chExt cx="24384000" cy="13716000"/>
          </a:xfrm>
        </p:grpSpPr>
        <p:sp>
          <p:nvSpPr>
            <p:cNvPr id="16" name="Freeform 1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9"/>
              <a:stretch>
                <a:fillRect/>
              </a:stretch>
            </a:blipFill>
          </p:spPr>
          <p:txBody>
            <a:bodyPr/>
            <a:lstStyle/>
            <a:p>
              <a:endParaRPr lang="en-IN"/>
            </a:p>
          </p:txBody>
        </p:sp>
      </p:grpSp>
      <p:grpSp>
        <p:nvGrpSpPr>
          <p:cNvPr id="17" name="Group 17"/>
          <p:cNvGrpSpPr/>
          <p:nvPr/>
        </p:nvGrpSpPr>
        <p:grpSpPr>
          <a:xfrm>
            <a:off x="-4764" y="15867"/>
            <a:ext cx="18288000" cy="10287000"/>
            <a:chOff x="0" y="0"/>
            <a:chExt cx="24384000" cy="13716000"/>
          </a:xfrm>
        </p:grpSpPr>
        <p:sp>
          <p:nvSpPr>
            <p:cNvPr id="18" name="Freeform 1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0"/>
              <a:stretch>
                <a:fillRect/>
              </a:stretch>
            </a:blipFill>
          </p:spPr>
          <p:txBody>
            <a:bodyPr/>
            <a:lstStyle/>
            <a:p>
              <a:endParaRPr lang="en-IN"/>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28036"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0"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grpSp>
        <p:nvGrpSpPr>
          <p:cNvPr id="16" name="Group 16"/>
          <p:cNvGrpSpPr/>
          <p:nvPr/>
        </p:nvGrpSpPr>
        <p:grpSpPr>
          <a:xfrm>
            <a:off x="-4764" y="-12700"/>
            <a:ext cx="18288000" cy="10287000"/>
            <a:chOff x="0" y="0"/>
            <a:chExt cx="24384000" cy="13716000"/>
          </a:xfrm>
        </p:grpSpPr>
        <p:sp>
          <p:nvSpPr>
            <p:cNvPr id="17" name="Freeform 1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9"/>
              <a:stretch>
                <a:fillRect/>
              </a:stretch>
            </a:blipFill>
          </p:spPr>
          <p:txBody>
            <a:bodyPr/>
            <a:lstStyle/>
            <a:p>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0"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0"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FFFFFF"/>
            </a:solidFill>
          </p:spPr>
          <p:txBody>
            <a:bodyPr/>
            <a:lstStyle/>
            <a:p>
              <a:endParaRPr lang="en-IN"/>
            </a:p>
          </p:txBody>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4" name="Group 14"/>
          <p:cNvGrpSpPr/>
          <p:nvPr/>
        </p:nvGrpSpPr>
        <p:grpSpPr>
          <a:xfrm>
            <a:off x="0" y="0"/>
            <a:ext cx="18288000" cy="10287000"/>
            <a:chOff x="0" y="0"/>
            <a:chExt cx="24384000" cy="13716000"/>
          </a:xfrm>
        </p:grpSpPr>
        <p:sp>
          <p:nvSpPr>
            <p:cNvPr id="15" name="Freeform 1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8"/>
              <a:stretch>
                <a:fillRect/>
              </a:stretch>
            </a:blipFill>
          </p:spPr>
          <p:txBody>
            <a:bodyPr/>
            <a:lstStyle/>
            <a:p>
              <a:endParaRPr lang="en-I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1304</Words>
  <Application>Microsoft Office PowerPoint</Application>
  <PresentationFormat>Custom</PresentationFormat>
  <Paragraphs>185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Alegreya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B2 Mini Project.pptx</dc:title>
  <dc:creator>Raja Sulakshana</dc:creator>
  <cp:lastModifiedBy>sulakshana raja</cp:lastModifiedBy>
  <cp:revision>5</cp:revision>
  <dcterms:created xsi:type="dcterms:W3CDTF">2006-08-16T00:00:00Z</dcterms:created>
  <dcterms:modified xsi:type="dcterms:W3CDTF">2023-11-02T06:48:09Z</dcterms:modified>
  <dc:identifier>DAFuPwDUs2g</dc:identifier>
</cp:coreProperties>
</file>